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6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haris SIL"/>
      <p:regular r:id="rId40"/>
      <p:bold r:id="rId41"/>
      <p:italic r:id="rId42"/>
      <p:boldItalic r:id="rId43"/>
    </p:embeddedFont>
    <p:embeddedFont>
      <p:font typeface="Proxima Nova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8" roundtripDataSignature="AMtx7mi4lMbdWl6yU4iMIDG7cD8sQ3yG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AAA8D3-98D9-4A4D-9A0B-D870770931A4}">
  <a:tblStyle styleId="{3AAAA8D3-98D9-4A4D-9A0B-D870770931A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6E6E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E6E6E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FF9FD26-B08B-4F36-AB0D-9843A5FE93A0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3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customschemas.google.com/relationships/presentationmetadata" Target="metadata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Sistema_de_numera%C3%A7%C3%A3o_bin%C3%A1rio" TargetMode="External"/><Relationship Id="rId13" Type="http://schemas.openxmlformats.org/officeDocument/2006/relationships/hyperlink" Target="https://pt.wikipedia.org/wiki/Alfabeto_latino" TargetMode="External"/><Relationship Id="rId3" Type="http://schemas.openxmlformats.org/officeDocument/2006/relationships/hyperlink" Target="https://pt.wikipedia.org/wiki/L%C3%ADngua_inglesa" TargetMode="External"/><Relationship Id="rId7" Type="http://schemas.openxmlformats.org/officeDocument/2006/relationships/hyperlink" Target="https://pt.wikipedia.org/wiki/Caractere_de_controle" TargetMode="External"/><Relationship Id="rId12" Type="http://schemas.openxmlformats.org/officeDocument/2006/relationships/hyperlink" Target="https://pt.wikipedia.org/wiki/1960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iki/Pontua%C3%A7%C3%A3o" TargetMode="External"/><Relationship Id="rId11" Type="http://schemas.openxmlformats.org/officeDocument/2006/relationships/hyperlink" Target="https://pt.wikipedia.org/wiki/Um" TargetMode="External"/><Relationship Id="rId5" Type="http://schemas.openxmlformats.org/officeDocument/2006/relationships/hyperlink" Target="https://pt.wikipedia.org/wiki/Algarismo" TargetMode="External"/><Relationship Id="rId15" Type="http://schemas.openxmlformats.org/officeDocument/2006/relationships/hyperlink" Target="https://pt.wikipedia.org/wiki/ASCII#cite_note-1" TargetMode="External"/><Relationship Id="rId10" Type="http://schemas.openxmlformats.org/officeDocument/2006/relationships/hyperlink" Target="https://pt.wikipedia.org/wiki/0_(n%C3%BAmero)" TargetMode="External"/><Relationship Id="rId4" Type="http://schemas.openxmlformats.org/officeDocument/2006/relationships/hyperlink" Target="https://pt.wikipedia.org/wiki/Letra" TargetMode="External"/><Relationship Id="rId9" Type="http://schemas.openxmlformats.org/officeDocument/2006/relationships/hyperlink" Target="https://pt.wikipedia.org/wiki/Bit" TargetMode="External"/><Relationship Id="rId14" Type="http://schemas.openxmlformats.org/officeDocument/2006/relationships/hyperlink" Target="https://pt.wikipedia.org/wiki/Algarismos_ar%C3%A1bicos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Código Padrão Americano para o Intercâmbio de Informação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(do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inglês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b="1" i="1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American Standard Code for Information Interchange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- </a:t>
            </a:r>
            <a:r>
              <a:rPr lang="pt-BR" b="1" i="1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ASCII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, pronunciado </a:t>
            </a:r>
            <a:r>
              <a:rPr lang="pt-BR" b="0" i="0">
                <a:solidFill>
                  <a:srgbClr val="202122"/>
                </a:solidFill>
                <a:latin typeface="Charis SIL"/>
                <a:ea typeface="Charis SIL"/>
                <a:cs typeface="Charis SIL"/>
                <a:sym typeface="Charis SIL"/>
              </a:rPr>
              <a:t>[áski]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 é um sistema de representação de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letras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algarismos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e sinais de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pontuação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e de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controle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, através de um sinal codificado em forma de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código binário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(cadeias de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bits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formada por vários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e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), desenvolvido a partir de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1960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, que representa um conjunto de 128 sinais: 95 sinais gráficos (letras do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alfabeto latino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algarismos arábicos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, sinais de pontuação e sinais matemáticos) e 33 sinais de controle, utilizando 7 bits para representar todos os seus símbolos.</a:t>
            </a:r>
            <a:r>
              <a:rPr lang="pt-BR" b="0" i="0" u="sng" strike="noStrike" baseline="30000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b="0" i="0" u="none" strike="noStrike" baseline="30000">
              <a:solidFill>
                <a:srgbClr val="3366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baseline="30000">
              <a:solidFill>
                <a:srgbClr val="3366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A codificação ASCII é usada para representar textos em computadores, equipamentos de comunicação, entre outros dispositivos que trabalham com texto. Desenvolvida a partir de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1960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, grande parte das codificações de caracteres modernas a herdaram como base.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Os sinais não-imprimíveis, conhecidos como caracteres de controle, são amplamente utilizados em dispositivos de comunicação e afetam o processamento do texto.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O código ASCII é muito utilizado para conversão de Código Binário para Letras do alfabeto maiúsculas ou minúsculas.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Robotica, </a:t>
            </a:r>
            <a:endParaRPr/>
          </a:p>
        </p:txBody>
      </p:sp>
      <p:sp>
        <p:nvSpPr>
          <p:cNvPr id="519" name="Google Shape;51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Robotica, </a:t>
            </a:r>
            <a:endParaRPr/>
          </a:p>
        </p:txBody>
      </p:sp>
      <p:sp>
        <p:nvSpPr>
          <p:cNvPr id="529" name="Google Shape;529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7" name="Google Shape;63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4" name="Google Shape;65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Robotica, </a:t>
            </a:r>
            <a:endParaRPr/>
          </a:p>
        </p:txBody>
      </p:sp>
      <p:sp>
        <p:nvSpPr>
          <p:cNvPr id="655" name="Google Shape;655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+ Black">
  <p:cSld name="Logo + Black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beçalho da Seção">
  <p:cSld name="1_Cabeçalho da Seção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5644"/>
            <a:ext cx="9143999" cy="290671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8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  <a:defRPr sz="3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7" name="Google Shape;6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070" y="2039438"/>
            <a:ext cx="149369" cy="259293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8"/>
          <p:cNvSpPr txBox="1"/>
          <p:nvPr/>
        </p:nvSpPr>
        <p:spPr>
          <a:xfrm>
            <a:off x="628649" y="3357951"/>
            <a:ext cx="8024534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</a:pPr>
            <a:r>
              <a:rPr lang="pt-BR" sz="1400" b="1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Todos direitos reservados. Reprodução ou divulgação total ou parcial deste documento é expressamente proibido sem o consentimento formal, por escrito, do Professor (autor).</a:t>
            </a:r>
            <a:endParaRPr sz="2800" b="1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9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9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3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0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0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41"/>
          <p:cNvSpPr txBox="1">
            <a:spLocks noGrp="1"/>
          </p:cNvSpPr>
          <p:nvPr>
            <p:ph type="body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4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2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2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42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42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42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4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5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5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3" name="Google Shape;103;p45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4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6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6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46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4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7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4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9"/>
          <p:cNvSpPr txBox="1"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49"/>
          <p:cNvSpPr txBox="1">
            <a:spLocks noGrp="1"/>
          </p:cNvSpPr>
          <p:nvPr>
            <p:ph type="subTitle" idx="1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49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49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49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8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48"/>
          <p:cNvSpPr txBox="1">
            <a:spLocks noGrp="1"/>
          </p:cNvSpPr>
          <p:nvPr>
            <p:ph type="body" idx="1"/>
          </p:nvPr>
        </p:nvSpPr>
        <p:spPr>
          <a:xfrm rot="5400000">
            <a:off x="604044" y="389731"/>
            <a:ext cx="5811838" cy="57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0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50"/>
          <p:cNvSpPr txBox="1"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50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50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50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1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1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1"/>
          <p:cNvSpPr txBox="1">
            <a:spLocks noGrp="1"/>
          </p:cNvSpPr>
          <p:nvPr>
            <p:ph type="body" idx="1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51"/>
          <p:cNvSpPr txBox="1">
            <a:spLocks noGrp="1"/>
          </p:cNvSpPr>
          <p:nvPr>
            <p:ph type="body" idx="2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51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51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1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2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2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2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52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3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53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53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4"/>
          <p:cNvSpPr txBox="1"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5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54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54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54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6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6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006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3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2"/>
            <a:ext cx="9144000" cy="686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33"/>
          <p:cNvPicPr preferRelativeResize="0"/>
          <p:nvPr/>
        </p:nvPicPr>
        <p:blipFill rotWithShape="1">
          <a:blip r:embed="rId10">
            <a:alphaModFix/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3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3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3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3" name="Google Shape;53;p3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829017" y="329329"/>
            <a:ext cx="997107" cy="27289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5"/>
          <p:cNvSpPr/>
          <p:nvPr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5"/>
          <p:cNvSpPr/>
          <p:nvPr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hyperlink" Target="https://www.tinkercad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tinkercad.com/things/3wqja7I0ofE?sharecode=MHQoxQfrRQjE6XUB12Xb8KxrU3Y64XFyKMm_lr2Yz_s" TargetMode="External"/><Relationship Id="rId4" Type="http://schemas.openxmlformats.org/officeDocument/2006/relationships/image" Target="../media/image2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6200" y="837363"/>
            <a:ext cx="9135541" cy="513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9542" y="2997941"/>
            <a:ext cx="3204916" cy="86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0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Simplificando Bytes com Hexadecimal</a:t>
            </a:r>
            <a:endParaRPr/>
          </a:p>
        </p:txBody>
      </p:sp>
      <p:sp>
        <p:nvSpPr>
          <p:cNvPr id="355" name="Google Shape;355;p10"/>
          <p:cNvSpPr txBox="1"/>
          <p:nvPr/>
        </p:nvSpPr>
        <p:spPr>
          <a:xfrm>
            <a:off x="3475415" y="2034155"/>
            <a:ext cx="1741578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711012"/>
                </a:solidFill>
                <a:latin typeface="Arial"/>
                <a:ea typeface="Arial"/>
                <a:cs typeface="Arial"/>
                <a:sym typeface="Arial"/>
              </a:rPr>
              <a:t>0x12AB5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711012"/>
                </a:solidFill>
                <a:latin typeface="Arial"/>
                <a:ea typeface="Arial"/>
                <a:cs typeface="Arial"/>
                <a:sym typeface="Arial"/>
              </a:rPr>
              <a:t>0XA2F7</a:t>
            </a:r>
            <a:endParaRPr dirty="0"/>
          </a:p>
        </p:txBody>
      </p:sp>
      <p:sp>
        <p:nvSpPr>
          <p:cNvPr id="356" name="Google Shape;356;p10"/>
          <p:cNvSpPr/>
          <p:nvPr/>
        </p:nvSpPr>
        <p:spPr>
          <a:xfrm>
            <a:off x="632143" y="4069638"/>
            <a:ext cx="594000" cy="5940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0"/>
          <p:cNvSpPr/>
          <p:nvPr/>
        </p:nvSpPr>
        <p:spPr>
          <a:xfrm>
            <a:off x="3288633" y="4069638"/>
            <a:ext cx="594000" cy="5940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0"/>
          <p:cNvSpPr/>
          <p:nvPr/>
        </p:nvSpPr>
        <p:spPr>
          <a:xfrm>
            <a:off x="6084168" y="4069638"/>
            <a:ext cx="594000" cy="594000"/>
          </a:xfrm>
          <a:prstGeom prst="rect">
            <a:avLst/>
          </a:prstGeom>
          <a:solidFill>
            <a:srgbClr val="7B7B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0"/>
          <p:cNvSpPr/>
          <p:nvPr/>
        </p:nvSpPr>
        <p:spPr>
          <a:xfrm>
            <a:off x="1226143" y="4069638"/>
            <a:ext cx="1603767" cy="59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Símbolos</a:t>
            </a:r>
            <a:endParaRPr/>
          </a:p>
        </p:txBody>
      </p:sp>
      <p:sp>
        <p:nvSpPr>
          <p:cNvPr id="360" name="Google Shape;360;p10"/>
          <p:cNvSpPr/>
          <p:nvPr/>
        </p:nvSpPr>
        <p:spPr>
          <a:xfrm>
            <a:off x="3882633" y="4069638"/>
            <a:ext cx="1603767" cy="59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Combinação</a:t>
            </a:r>
            <a:endParaRPr/>
          </a:p>
        </p:txBody>
      </p:sp>
      <p:sp>
        <p:nvSpPr>
          <p:cNvPr id="361" name="Google Shape;361;p10"/>
          <p:cNvSpPr/>
          <p:nvPr/>
        </p:nvSpPr>
        <p:spPr>
          <a:xfrm>
            <a:off x="6678168" y="4069638"/>
            <a:ext cx="1603767" cy="59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Base Numérica</a:t>
            </a:r>
            <a:endParaRPr/>
          </a:p>
        </p:txBody>
      </p:sp>
      <p:sp>
        <p:nvSpPr>
          <p:cNvPr id="362" name="Google Shape;362;p10"/>
          <p:cNvSpPr txBox="1"/>
          <p:nvPr/>
        </p:nvSpPr>
        <p:spPr>
          <a:xfrm>
            <a:off x="539552" y="4725144"/>
            <a:ext cx="229035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No sistema Hexadecimal, </a:t>
            </a:r>
            <a:r>
              <a:rPr lang="pt-BR" sz="1600" b="1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temos 16 símbolos</a:t>
            </a:r>
            <a:r>
              <a:rPr lang="pt-BR" sz="1600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, sendo as letras representam os valores </a:t>
            </a:r>
            <a:r>
              <a:rPr lang="pt-BR" sz="1600" b="1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10(A), 11(B), 12(C), 13(D), 14(E) e 15(F).</a:t>
            </a:r>
            <a:endParaRPr/>
          </a:p>
        </p:txBody>
      </p:sp>
      <p:sp>
        <p:nvSpPr>
          <p:cNvPr id="363" name="Google Shape;363;p10"/>
          <p:cNvSpPr txBox="1"/>
          <p:nvPr/>
        </p:nvSpPr>
        <p:spPr>
          <a:xfrm>
            <a:off x="3238329" y="4725144"/>
            <a:ext cx="2197767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É uma forma simplificada de podermos representar valores binários, sendo que </a:t>
            </a:r>
            <a:r>
              <a:rPr lang="pt-BR" sz="1600" b="1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cada Símbolo representa 4 Bits.</a:t>
            </a:r>
            <a:endParaRPr/>
          </a:p>
        </p:txBody>
      </p:sp>
      <p:sp>
        <p:nvSpPr>
          <p:cNvPr id="364" name="Google Shape;364;p10"/>
          <p:cNvSpPr txBox="1"/>
          <p:nvPr/>
        </p:nvSpPr>
        <p:spPr>
          <a:xfrm>
            <a:off x="6084168" y="4725144"/>
            <a:ext cx="2652733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7C7C7C"/>
                </a:solidFill>
                <a:latin typeface="Arial"/>
                <a:ea typeface="Arial"/>
                <a:cs typeface="Arial"/>
                <a:sym typeface="Arial"/>
              </a:rPr>
              <a:t>Semelhante a base decimal, a </a:t>
            </a:r>
            <a:r>
              <a:rPr lang="pt-BR" sz="1600" b="1">
                <a:solidFill>
                  <a:srgbClr val="7C7C7C"/>
                </a:solidFill>
                <a:latin typeface="Arial"/>
                <a:ea typeface="Arial"/>
                <a:cs typeface="Arial"/>
                <a:sym typeface="Arial"/>
              </a:rPr>
              <a:t>BASE HEXADECIMAL </a:t>
            </a:r>
            <a:r>
              <a:rPr lang="pt-BR" sz="1600">
                <a:solidFill>
                  <a:srgbClr val="7C7C7C"/>
                </a:solidFill>
                <a:latin typeface="Arial"/>
                <a:ea typeface="Arial"/>
                <a:cs typeface="Arial"/>
                <a:sym typeface="Arial"/>
              </a:rPr>
              <a:t>atribui cada </a:t>
            </a:r>
            <a:r>
              <a:rPr lang="pt-BR" sz="1600" b="1">
                <a:solidFill>
                  <a:srgbClr val="7C7C7C"/>
                </a:solidFill>
                <a:latin typeface="Arial"/>
                <a:ea typeface="Arial"/>
                <a:cs typeface="Arial"/>
                <a:sym typeface="Arial"/>
              </a:rPr>
              <a:t>“casa” com o valor de base 16.</a:t>
            </a:r>
            <a:endParaRPr/>
          </a:p>
        </p:txBody>
      </p:sp>
      <p:grpSp>
        <p:nvGrpSpPr>
          <p:cNvPr id="365" name="Google Shape;365;p10" descr="{&quot;Key&quot;:&quot;POWER_USER_SHAPE_ICON&quot;,&quot;Value&quot;:&quot;POWER_USER_SHAPE_ICON_STYLE_1&quot;}"/>
          <p:cNvGrpSpPr/>
          <p:nvPr/>
        </p:nvGrpSpPr>
        <p:grpSpPr>
          <a:xfrm>
            <a:off x="3392094" y="4119863"/>
            <a:ext cx="401467" cy="463459"/>
            <a:chOff x="8" y="8"/>
            <a:chExt cx="408" cy="471"/>
          </a:xfrm>
        </p:grpSpPr>
        <p:sp>
          <p:nvSpPr>
            <p:cNvPr id="366" name="Google Shape;366;p10"/>
            <p:cNvSpPr/>
            <p:nvPr/>
          </p:nvSpPr>
          <p:spPr>
            <a:xfrm>
              <a:off x="285" y="298"/>
              <a:ext cx="37" cy="3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20" y="298"/>
              <a:ext cx="37" cy="3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0"/>
            <p:cNvSpPr/>
            <p:nvPr/>
          </p:nvSpPr>
          <p:spPr>
            <a:xfrm>
              <a:off x="221" y="264"/>
              <a:ext cx="56" cy="5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0"/>
            <p:cNvSpPr/>
            <p:nvPr/>
          </p:nvSpPr>
          <p:spPr>
            <a:xfrm>
              <a:off x="295" y="345"/>
              <a:ext cx="39" cy="86"/>
            </a:xfrm>
            <a:custGeom>
              <a:avLst/>
              <a:gdLst/>
              <a:ahLst/>
              <a:cxnLst/>
              <a:rect l="l" t="t" r="r" b="b"/>
              <a:pathLst>
                <a:path w="103" h="229" extrusionOk="0">
                  <a:moveTo>
                    <a:pt x="103" y="229"/>
                  </a:moveTo>
                  <a:lnTo>
                    <a:pt x="20" y="229"/>
                  </a:lnTo>
                  <a:lnTo>
                    <a:pt x="20" y="76"/>
                  </a:lnTo>
                  <a:cubicBezTo>
                    <a:pt x="20" y="50"/>
                    <a:pt x="12" y="25"/>
                    <a:pt x="0" y="4"/>
                  </a:cubicBezTo>
                  <a:cubicBezTo>
                    <a:pt x="7" y="2"/>
                    <a:pt x="15" y="0"/>
                    <a:pt x="23" y="0"/>
                  </a:cubicBezTo>
                  <a:cubicBezTo>
                    <a:pt x="67" y="0"/>
                    <a:pt x="103" y="36"/>
                    <a:pt x="103" y="81"/>
                  </a:cubicBezTo>
                  <a:lnTo>
                    <a:pt x="103" y="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0"/>
            <p:cNvSpPr/>
            <p:nvPr/>
          </p:nvSpPr>
          <p:spPr>
            <a:xfrm>
              <a:off x="66" y="264"/>
              <a:ext cx="55" cy="5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0"/>
            <p:cNvSpPr/>
            <p:nvPr/>
          </p:nvSpPr>
          <p:spPr>
            <a:xfrm>
              <a:off x="8" y="345"/>
              <a:ext cx="39" cy="86"/>
            </a:xfrm>
            <a:custGeom>
              <a:avLst/>
              <a:gdLst/>
              <a:ahLst/>
              <a:cxnLst/>
              <a:rect l="l" t="t" r="r" b="b"/>
              <a:pathLst>
                <a:path w="104" h="229" extrusionOk="0">
                  <a:moveTo>
                    <a:pt x="81" y="0"/>
                  </a:moveTo>
                  <a:cubicBezTo>
                    <a:pt x="89" y="0"/>
                    <a:pt x="96" y="2"/>
                    <a:pt x="104" y="4"/>
                  </a:cubicBezTo>
                  <a:cubicBezTo>
                    <a:pt x="91" y="25"/>
                    <a:pt x="83" y="50"/>
                    <a:pt x="83" y="76"/>
                  </a:cubicBezTo>
                  <a:lnTo>
                    <a:pt x="83" y="229"/>
                  </a:lnTo>
                  <a:lnTo>
                    <a:pt x="0" y="229"/>
                  </a:lnTo>
                  <a:lnTo>
                    <a:pt x="0" y="81"/>
                  </a:lnTo>
                  <a:cubicBezTo>
                    <a:pt x="0" y="36"/>
                    <a:pt x="36" y="0"/>
                    <a:pt x="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0"/>
            <p:cNvSpPr/>
            <p:nvPr/>
          </p:nvSpPr>
          <p:spPr>
            <a:xfrm>
              <a:off x="130" y="209"/>
              <a:ext cx="82" cy="8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0"/>
            <p:cNvSpPr/>
            <p:nvPr/>
          </p:nvSpPr>
          <p:spPr>
            <a:xfrm>
              <a:off x="236" y="330"/>
              <a:ext cx="57" cy="123"/>
            </a:xfrm>
            <a:custGeom>
              <a:avLst/>
              <a:gdLst/>
              <a:ahLst/>
              <a:cxnLst/>
              <a:rect l="l" t="t" r="r" b="b"/>
              <a:pathLst>
                <a:path w="150" h="327" extrusionOk="0">
                  <a:moveTo>
                    <a:pt x="150" y="327"/>
                  </a:moveTo>
                  <a:lnTo>
                    <a:pt x="22" y="327"/>
                  </a:lnTo>
                  <a:lnTo>
                    <a:pt x="22" y="94"/>
                  </a:lnTo>
                  <a:cubicBezTo>
                    <a:pt x="22" y="62"/>
                    <a:pt x="14" y="32"/>
                    <a:pt x="0" y="5"/>
                  </a:cubicBezTo>
                  <a:cubicBezTo>
                    <a:pt x="11" y="2"/>
                    <a:pt x="22" y="0"/>
                    <a:pt x="33" y="0"/>
                  </a:cubicBezTo>
                  <a:cubicBezTo>
                    <a:pt x="98" y="0"/>
                    <a:pt x="150" y="52"/>
                    <a:pt x="150" y="117"/>
                  </a:cubicBezTo>
                  <a:lnTo>
                    <a:pt x="150" y="3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0"/>
            <p:cNvSpPr/>
            <p:nvPr/>
          </p:nvSpPr>
          <p:spPr>
            <a:xfrm>
              <a:off x="49" y="330"/>
              <a:ext cx="57" cy="123"/>
            </a:xfrm>
            <a:custGeom>
              <a:avLst/>
              <a:gdLst/>
              <a:ahLst/>
              <a:cxnLst/>
              <a:rect l="l" t="t" r="r" b="b"/>
              <a:pathLst>
                <a:path w="150" h="327" extrusionOk="0">
                  <a:moveTo>
                    <a:pt x="128" y="94"/>
                  </a:moveTo>
                  <a:lnTo>
                    <a:pt x="128" y="327"/>
                  </a:lnTo>
                  <a:lnTo>
                    <a:pt x="0" y="327"/>
                  </a:lnTo>
                  <a:lnTo>
                    <a:pt x="0" y="117"/>
                  </a:lnTo>
                  <a:cubicBezTo>
                    <a:pt x="0" y="52"/>
                    <a:pt x="53" y="0"/>
                    <a:pt x="117" y="0"/>
                  </a:cubicBezTo>
                  <a:cubicBezTo>
                    <a:pt x="129" y="0"/>
                    <a:pt x="139" y="2"/>
                    <a:pt x="150" y="5"/>
                  </a:cubicBezTo>
                  <a:cubicBezTo>
                    <a:pt x="136" y="32"/>
                    <a:pt x="128" y="62"/>
                    <a:pt x="128" y="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10"/>
            <p:cNvSpPr/>
            <p:nvPr/>
          </p:nvSpPr>
          <p:spPr>
            <a:xfrm>
              <a:off x="107" y="301"/>
              <a:ext cx="128" cy="178"/>
            </a:xfrm>
            <a:custGeom>
              <a:avLst/>
              <a:gdLst/>
              <a:ahLst/>
              <a:cxnLst/>
              <a:rect l="l" t="t" r="r" b="b"/>
              <a:pathLst>
                <a:path w="340" h="471" extrusionOk="0">
                  <a:moveTo>
                    <a:pt x="0" y="471"/>
                  </a:moveTo>
                  <a:lnTo>
                    <a:pt x="340" y="471"/>
                  </a:lnTo>
                  <a:lnTo>
                    <a:pt x="340" y="170"/>
                  </a:lnTo>
                  <a:cubicBezTo>
                    <a:pt x="340" y="76"/>
                    <a:pt x="264" y="0"/>
                    <a:pt x="170" y="0"/>
                  </a:cubicBezTo>
                  <a:cubicBezTo>
                    <a:pt x="76" y="0"/>
                    <a:pt x="0" y="76"/>
                    <a:pt x="0" y="170"/>
                  </a:cubicBezTo>
                  <a:lnTo>
                    <a:pt x="0" y="4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0"/>
            <p:cNvSpPr/>
            <p:nvPr/>
          </p:nvSpPr>
          <p:spPr>
            <a:xfrm>
              <a:off x="163" y="8"/>
              <a:ext cx="253" cy="230"/>
            </a:xfrm>
            <a:custGeom>
              <a:avLst/>
              <a:gdLst/>
              <a:ahLst/>
              <a:cxnLst/>
              <a:rect l="l" t="t" r="r" b="b"/>
              <a:pathLst>
                <a:path w="675" h="611" extrusionOk="0">
                  <a:moveTo>
                    <a:pt x="551" y="0"/>
                  </a:moveTo>
                  <a:lnTo>
                    <a:pt x="123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326"/>
                  </a:lnTo>
                  <a:cubicBezTo>
                    <a:pt x="0" y="394"/>
                    <a:pt x="55" y="449"/>
                    <a:pt x="123" y="449"/>
                  </a:cubicBezTo>
                  <a:lnTo>
                    <a:pt x="167" y="449"/>
                  </a:lnTo>
                  <a:lnTo>
                    <a:pt x="167" y="611"/>
                  </a:lnTo>
                  <a:lnTo>
                    <a:pt x="329" y="449"/>
                  </a:lnTo>
                  <a:lnTo>
                    <a:pt x="551" y="449"/>
                  </a:lnTo>
                  <a:cubicBezTo>
                    <a:pt x="619" y="449"/>
                    <a:pt x="675" y="394"/>
                    <a:pt x="675" y="326"/>
                  </a:cubicBezTo>
                  <a:lnTo>
                    <a:pt x="675" y="123"/>
                  </a:lnTo>
                  <a:cubicBezTo>
                    <a:pt x="675" y="55"/>
                    <a:pt x="619" y="0"/>
                    <a:pt x="551" y="0"/>
                  </a:cubicBezTo>
                  <a:close/>
                  <a:moveTo>
                    <a:pt x="630" y="326"/>
                  </a:moveTo>
                  <a:cubicBezTo>
                    <a:pt x="630" y="370"/>
                    <a:pt x="595" y="405"/>
                    <a:pt x="551" y="405"/>
                  </a:cubicBezTo>
                  <a:lnTo>
                    <a:pt x="311" y="405"/>
                  </a:lnTo>
                  <a:lnTo>
                    <a:pt x="212" y="504"/>
                  </a:lnTo>
                  <a:lnTo>
                    <a:pt x="212" y="405"/>
                  </a:lnTo>
                  <a:lnTo>
                    <a:pt x="123" y="405"/>
                  </a:lnTo>
                  <a:cubicBezTo>
                    <a:pt x="80" y="405"/>
                    <a:pt x="44" y="370"/>
                    <a:pt x="44" y="326"/>
                  </a:cubicBezTo>
                  <a:lnTo>
                    <a:pt x="44" y="123"/>
                  </a:lnTo>
                  <a:cubicBezTo>
                    <a:pt x="44" y="80"/>
                    <a:pt x="80" y="44"/>
                    <a:pt x="123" y="44"/>
                  </a:cubicBezTo>
                  <a:lnTo>
                    <a:pt x="551" y="44"/>
                  </a:lnTo>
                  <a:cubicBezTo>
                    <a:pt x="595" y="44"/>
                    <a:pt x="630" y="80"/>
                    <a:pt x="630" y="123"/>
                  </a:cubicBezTo>
                  <a:lnTo>
                    <a:pt x="630" y="32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7" name="Google Shape;377;p10" descr="{&quot;Key&quot;:&quot;POWER_USER_SHAPE_ICON&quot;,&quot;Value&quot;:&quot;POWER_USER_SHAPE_ICON_STYLE_1&quot;}"/>
          <p:cNvSpPr/>
          <p:nvPr/>
        </p:nvSpPr>
        <p:spPr>
          <a:xfrm>
            <a:off x="6135002" y="4148059"/>
            <a:ext cx="483139" cy="460506"/>
          </a:xfrm>
          <a:custGeom>
            <a:avLst/>
            <a:gdLst/>
            <a:ahLst/>
            <a:cxnLst/>
            <a:rect l="l" t="t" r="r" b="b"/>
            <a:pathLst>
              <a:path w="1257" h="1196" extrusionOk="0">
                <a:moveTo>
                  <a:pt x="572" y="499"/>
                </a:moveTo>
                <a:lnTo>
                  <a:pt x="392" y="271"/>
                </a:lnTo>
                <a:lnTo>
                  <a:pt x="26" y="558"/>
                </a:lnTo>
                <a:cubicBezTo>
                  <a:pt x="8" y="536"/>
                  <a:pt x="0" y="492"/>
                  <a:pt x="14" y="465"/>
                </a:cubicBezTo>
                <a:cubicBezTo>
                  <a:pt x="38" y="424"/>
                  <a:pt x="57" y="404"/>
                  <a:pt x="87" y="367"/>
                </a:cubicBezTo>
                <a:lnTo>
                  <a:pt x="284" y="131"/>
                </a:lnTo>
                <a:lnTo>
                  <a:pt x="285" y="132"/>
                </a:lnTo>
                <a:lnTo>
                  <a:pt x="424" y="22"/>
                </a:lnTo>
                <a:lnTo>
                  <a:pt x="523" y="149"/>
                </a:lnTo>
                <a:lnTo>
                  <a:pt x="713" y="0"/>
                </a:lnTo>
                <a:cubicBezTo>
                  <a:pt x="722" y="116"/>
                  <a:pt x="722" y="116"/>
                  <a:pt x="583" y="225"/>
                </a:cubicBezTo>
                <a:lnTo>
                  <a:pt x="662" y="326"/>
                </a:lnTo>
                <a:cubicBezTo>
                  <a:pt x="801" y="217"/>
                  <a:pt x="801" y="217"/>
                  <a:pt x="912" y="254"/>
                </a:cubicBezTo>
                <a:lnTo>
                  <a:pt x="721" y="402"/>
                </a:lnTo>
                <a:lnTo>
                  <a:pt x="1257" y="1087"/>
                </a:lnTo>
                <a:lnTo>
                  <a:pt x="1117" y="1196"/>
                </a:lnTo>
                <a:lnTo>
                  <a:pt x="681" y="638"/>
                </a:lnTo>
                <a:lnTo>
                  <a:pt x="404" y="773"/>
                </a:lnTo>
                <a:cubicBezTo>
                  <a:pt x="362" y="793"/>
                  <a:pt x="338" y="807"/>
                  <a:pt x="292" y="820"/>
                </a:cubicBezTo>
                <a:cubicBezTo>
                  <a:pt x="262" y="827"/>
                  <a:pt x="222" y="809"/>
                  <a:pt x="204" y="786"/>
                </a:cubicBezTo>
                <a:cubicBezTo>
                  <a:pt x="326" y="687"/>
                  <a:pt x="446" y="593"/>
                  <a:pt x="572" y="49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0" descr="{&quot;Key&quot;:&quot;POWER_USER_SHAPE_ICON&quot;,&quot;Value&quot;:&quot;POWER_USER_SHAPE_ICON_STYLE_1&quot;}"/>
          <p:cNvSpPr/>
          <p:nvPr/>
        </p:nvSpPr>
        <p:spPr>
          <a:xfrm>
            <a:off x="721070" y="4096691"/>
            <a:ext cx="402648" cy="509804"/>
          </a:xfrm>
          <a:custGeom>
            <a:avLst/>
            <a:gdLst/>
            <a:ahLst/>
            <a:cxnLst/>
            <a:rect l="l" t="t" r="r" b="b"/>
            <a:pathLst>
              <a:path w="990" h="1250" extrusionOk="0">
                <a:moveTo>
                  <a:pt x="990" y="130"/>
                </a:moveTo>
                <a:cubicBezTo>
                  <a:pt x="990" y="58"/>
                  <a:pt x="931" y="0"/>
                  <a:pt x="859" y="0"/>
                </a:cubicBezTo>
                <a:cubicBezTo>
                  <a:pt x="788" y="0"/>
                  <a:pt x="729" y="58"/>
                  <a:pt x="729" y="130"/>
                </a:cubicBezTo>
                <a:cubicBezTo>
                  <a:pt x="729" y="193"/>
                  <a:pt x="774" y="246"/>
                  <a:pt x="833" y="258"/>
                </a:cubicBezTo>
                <a:lnTo>
                  <a:pt x="833" y="456"/>
                </a:lnTo>
                <a:lnTo>
                  <a:pt x="521" y="702"/>
                </a:lnTo>
                <a:lnTo>
                  <a:pt x="521" y="466"/>
                </a:lnTo>
                <a:cubicBezTo>
                  <a:pt x="580" y="454"/>
                  <a:pt x="625" y="401"/>
                  <a:pt x="625" y="339"/>
                </a:cubicBezTo>
                <a:cubicBezTo>
                  <a:pt x="625" y="267"/>
                  <a:pt x="567" y="208"/>
                  <a:pt x="495" y="208"/>
                </a:cubicBezTo>
                <a:cubicBezTo>
                  <a:pt x="423" y="208"/>
                  <a:pt x="365" y="267"/>
                  <a:pt x="365" y="339"/>
                </a:cubicBezTo>
                <a:cubicBezTo>
                  <a:pt x="365" y="401"/>
                  <a:pt x="409" y="454"/>
                  <a:pt x="469" y="466"/>
                </a:cubicBezTo>
                <a:lnTo>
                  <a:pt x="469" y="702"/>
                </a:lnTo>
                <a:lnTo>
                  <a:pt x="156" y="456"/>
                </a:lnTo>
                <a:lnTo>
                  <a:pt x="156" y="258"/>
                </a:lnTo>
                <a:cubicBezTo>
                  <a:pt x="216" y="246"/>
                  <a:pt x="260" y="193"/>
                  <a:pt x="260" y="130"/>
                </a:cubicBezTo>
                <a:cubicBezTo>
                  <a:pt x="260" y="58"/>
                  <a:pt x="202" y="0"/>
                  <a:pt x="130" y="0"/>
                </a:cubicBezTo>
                <a:cubicBezTo>
                  <a:pt x="58" y="0"/>
                  <a:pt x="0" y="58"/>
                  <a:pt x="0" y="130"/>
                </a:cubicBezTo>
                <a:cubicBezTo>
                  <a:pt x="0" y="193"/>
                  <a:pt x="45" y="246"/>
                  <a:pt x="104" y="258"/>
                </a:cubicBezTo>
                <a:lnTo>
                  <a:pt x="104" y="481"/>
                </a:lnTo>
                <a:lnTo>
                  <a:pt x="469" y="768"/>
                </a:lnTo>
                <a:lnTo>
                  <a:pt x="469" y="992"/>
                </a:lnTo>
                <a:cubicBezTo>
                  <a:pt x="409" y="1004"/>
                  <a:pt x="365" y="1057"/>
                  <a:pt x="365" y="1120"/>
                </a:cubicBezTo>
                <a:cubicBezTo>
                  <a:pt x="365" y="1192"/>
                  <a:pt x="423" y="1250"/>
                  <a:pt x="495" y="1250"/>
                </a:cubicBezTo>
                <a:cubicBezTo>
                  <a:pt x="567" y="1250"/>
                  <a:pt x="625" y="1192"/>
                  <a:pt x="625" y="1120"/>
                </a:cubicBezTo>
                <a:cubicBezTo>
                  <a:pt x="625" y="1057"/>
                  <a:pt x="580" y="1004"/>
                  <a:pt x="521" y="992"/>
                </a:cubicBezTo>
                <a:lnTo>
                  <a:pt x="521" y="768"/>
                </a:lnTo>
                <a:lnTo>
                  <a:pt x="885" y="481"/>
                </a:lnTo>
                <a:lnTo>
                  <a:pt x="885" y="258"/>
                </a:lnTo>
                <a:cubicBezTo>
                  <a:pt x="945" y="246"/>
                  <a:pt x="990" y="193"/>
                  <a:pt x="990" y="130"/>
                </a:cubicBezTo>
                <a:close/>
                <a:moveTo>
                  <a:pt x="52" y="130"/>
                </a:moveTo>
                <a:cubicBezTo>
                  <a:pt x="52" y="87"/>
                  <a:pt x="87" y="52"/>
                  <a:pt x="130" y="52"/>
                </a:cubicBezTo>
                <a:cubicBezTo>
                  <a:pt x="173" y="52"/>
                  <a:pt x="208" y="87"/>
                  <a:pt x="208" y="130"/>
                </a:cubicBezTo>
                <a:cubicBezTo>
                  <a:pt x="208" y="173"/>
                  <a:pt x="173" y="208"/>
                  <a:pt x="130" y="208"/>
                </a:cubicBezTo>
                <a:cubicBezTo>
                  <a:pt x="87" y="208"/>
                  <a:pt x="52" y="173"/>
                  <a:pt x="52" y="130"/>
                </a:cubicBezTo>
                <a:close/>
                <a:moveTo>
                  <a:pt x="859" y="208"/>
                </a:moveTo>
                <a:cubicBezTo>
                  <a:pt x="816" y="208"/>
                  <a:pt x="781" y="173"/>
                  <a:pt x="781" y="130"/>
                </a:cubicBezTo>
                <a:cubicBezTo>
                  <a:pt x="781" y="87"/>
                  <a:pt x="816" y="52"/>
                  <a:pt x="859" y="52"/>
                </a:cubicBezTo>
                <a:cubicBezTo>
                  <a:pt x="902" y="52"/>
                  <a:pt x="938" y="87"/>
                  <a:pt x="938" y="130"/>
                </a:cubicBezTo>
                <a:cubicBezTo>
                  <a:pt x="938" y="173"/>
                  <a:pt x="902" y="208"/>
                  <a:pt x="859" y="20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79" name="Google Shape;379;p10"/>
          <p:cNvGraphicFramePr/>
          <p:nvPr/>
        </p:nvGraphicFramePr>
        <p:xfrm>
          <a:off x="1043768" y="2017648"/>
          <a:ext cx="1440000" cy="1483400"/>
        </p:xfrm>
        <a:graphic>
          <a:graphicData uri="http://schemas.openxmlformats.org/drawingml/2006/table">
            <a:tbl>
              <a:tblPr firstRow="1" bandRow="1">
                <a:noFill/>
                <a:tableStyleId>{3AAAA8D3-98D9-4A4D-9A0B-D870770931A4}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B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F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80" name="Google Shape;380;p10" descr="Numerical Bas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6262" y="1900642"/>
            <a:ext cx="352425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11"/>
          <p:cNvPicPr preferRelativeResize="0"/>
          <p:nvPr/>
        </p:nvPicPr>
        <p:blipFill rotWithShape="1">
          <a:blip r:embed="rId3">
            <a:alphaModFix/>
          </a:blip>
          <a:srcRect l="5078" r="6289"/>
          <a:stretch/>
        </p:blipFill>
        <p:spPr>
          <a:xfrm>
            <a:off x="4957423" y="4237775"/>
            <a:ext cx="4186577" cy="1733633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1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Conversão de Bases</a:t>
            </a:r>
            <a:endParaRPr/>
          </a:p>
        </p:txBody>
      </p:sp>
      <p:sp>
        <p:nvSpPr>
          <p:cNvPr id="387" name="Google Shape;387;p11"/>
          <p:cNvSpPr/>
          <p:nvPr/>
        </p:nvSpPr>
        <p:spPr>
          <a:xfrm>
            <a:off x="3441152" y="2797615"/>
            <a:ext cx="2552834" cy="1439760"/>
          </a:xfrm>
          <a:custGeom>
            <a:avLst/>
            <a:gdLst/>
            <a:ahLst/>
            <a:cxnLst/>
            <a:rect l="l" t="t" r="r" b="b"/>
            <a:pathLst>
              <a:path w="3403779" h="1919680" extrusionOk="0">
                <a:moveTo>
                  <a:pt x="0" y="1547498"/>
                </a:moveTo>
                <a:cubicBezTo>
                  <a:pt x="0" y="1571250"/>
                  <a:pt x="1938" y="1594722"/>
                  <a:pt x="5722" y="1617854"/>
                </a:cubicBezTo>
                <a:lnTo>
                  <a:pt x="11048" y="1639521"/>
                </a:lnTo>
                <a:lnTo>
                  <a:pt x="4647" y="1639521"/>
                </a:lnTo>
                <a:close/>
                <a:moveTo>
                  <a:pt x="1547498" y="0"/>
                </a:moveTo>
                <a:cubicBezTo>
                  <a:pt x="2348742" y="0"/>
                  <a:pt x="3007759" y="608940"/>
                  <a:pt x="3087007" y="1389275"/>
                </a:cubicBezTo>
                <a:lnTo>
                  <a:pt x="3088818" y="1425152"/>
                </a:lnTo>
                <a:lnTo>
                  <a:pt x="3403779" y="1425152"/>
                </a:lnTo>
                <a:lnTo>
                  <a:pt x="3090819" y="1630212"/>
                </a:lnTo>
                <a:lnTo>
                  <a:pt x="3090349" y="1639521"/>
                </a:lnTo>
                <a:lnTo>
                  <a:pt x="3076612" y="1639521"/>
                </a:lnTo>
                <a:lnTo>
                  <a:pt x="2649036" y="1919680"/>
                </a:lnTo>
                <a:lnTo>
                  <a:pt x="2221461" y="1639521"/>
                </a:lnTo>
                <a:lnTo>
                  <a:pt x="2205387" y="1639521"/>
                </a:lnTo>
                <a:lnTo>
                  <a:pt x="2207617" y="1630450"/>
                </a:lnTo>
                <a:lnTo>
                  <a:pt x="1894293" y="1425152"/>
                </a:lnTo>
                <a:lnTo>
                  <a:pt x="2196571" y="1425152"/>
                </a:lnTo>
                <a:lnTo>
                  <a:pt x="2193919" y="1408819"/>
                </a:lnTo>
                <a:cubicBezTo>
                  <a:pt x="2090582" y="1095256"/>
                  <a:pt x="1643762" y="859382"/>
                  <a:pt x="1108217" y="859382"/>
                </a:cubicBezTo>
                <a:cubicBezTo>
                  <a:pt x="496166" y="859382"/>
                  <a:pt x="0" y="1167462"/>
                  <a:pt x="0" y="1547498"/>
                </a:cubicBezTo>
                <a:cubicBezTo>
                  <a:pt x="0" y="692838"/>
                  <a:pt x="692838" y="0"/>
                  <a:pt x="154749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1"/>
          <p:cNvSpPr/>
          <p:nvPr/>
        </p:nvSpPr>
        <p:spPr>
          <a:xfrm>
            <a:off x="2579960" y="3822937"/>
            <a:ext cx="2520178" cy="1331473"/>
          </a:xfrm>
          <a:custGeom>
            <a:avLst/>
            <a:gdLst/>
            <a:ahLst/>
            <a:cxnLst/>
            <a:rect l="l" t="t" r="r" b="b"/>
            <a:pathLst>
              <a:path w="3360237" h="1775297" extrusionOk="0">
                <a:moveTo>
                  <a:pt x="754743" y="0"/>
                </a:moveTo>
                <a:lnTo>
                  <a:pt x="1509486" y="494528"/>
                </a:lnTo>
                <a:lnTo>
                  <a:pt x="1239735" y="494528"/>
                </a:lnTo>
                <a:lnTo>
                  <a:pt x="1308697" y="580758"/>
                </a:lnTo>
                <a:cubicBezTo>
                  <a:pt x="1503064" y="779382"/>
                  <a:pt x="1854815" y="912061"/>
                  <a:pt x="2256473" y="912061"/>
                </a:cubicBezTo>
                <a:cubicBezTo>
                  <a:pt x="2792018" y="912061"/>
                  <a:pt x="3238838" y="676187"/>
                  <a:pt x="3342175" y="362625"/>
                </a:cubicBezTo>
                <a:lnTo>
                  <a:pt x="3353643" y="315967"/>
                </a:lnTo>
                <a:lnTo>
                  <a:pt x="3360237" y="315967"/>
                </a:lnTo>
                <a:lnTo>
                  <a:pt x="3356700" y="386022"/>
                </a:lnTo>
                <a:cubicBezTo>
                  <a:pt x="3277452" y="1166358"/>
                  <a:pt x="2618435" y="1775297"/>
                  <a:pt x="1817191" y="1775297"/>
                </a:cubicBezTo>
                <a:cubicBezTo>
                  <a:pt x="1116104" y="1775297"/>
                  <a:pt x="523907" y="1309078"/>
                  <a:pt x="333723" y="669759"/>
                </a:cubicBezTo>
                <a:lnTo>
                  <a:pt x="299114" y="494528"/>
                </a:lnTo>
                <a:lnTo>
                  <a:pt x="0" y="494528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1"/>
          <p:cNvSpPr txBox="1"/>
          <p:nvPr/>
        </p:nvSpPr>
        <p:spPr>
          <a:xfrm>
            <a:off x="3246754" y="4655247"/>
            <a:ext cx="104387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Decimal</a:t>
            </a:r>
            <a:endParaRPr sz="1100"/>
          </a:p>
        </p:txBody>
      </p:sp>
      <p:sp>
        <p:nvSpPr>
          <p:cNvPr id="390" name="Google Shape;390;p11"/>
          <p:cNvSpPr txBox="1"/>
          <p:nvPr/>
        </p:nvSpPr>
        <p:spPr>
          <a:xfrm>
            <a:off x="4140077" y="2964543"/>
            <a:ext cx="9861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Binário</a:t>
            </a:r>
            <a:r>
              <a:rPr lang="pt-B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/>
          </a:p>
        </p:txBody>
      </p:sp>
      <p:sp>
        <p:nvSpPr>
          <p:cNvPr id="391" name="Google Shape;391;p11"/>
          <p:cNvSpPr txBox="1"/>
          <p:nvPr/>
        </p:nvSpPr>
        <p:spPr>
          <a:xfrm>
            <a:off x="5940152" y="2996952"/>
            <a:ext cx="313754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converter um número de Decimal para Binário, basta fazer divisões sucessivas por 2, e “subir” o resto:</a:t>
            </a:r>
            <a:endParaRPr/>
          </a:p>
        </p:txBody>
      </p:sp>
      <p:sp>
        <p:nvSpPr>
          <p:cNvPr id="392" name="Google Shape;392;p11"/>
          <p:cNvSpPr txBox="1"/>
          <p:nvPr/>
        </p:nvSpPr>
        <p:spPr>
          <a:xfrm>
            <a:off x="342189" y="847070"/>
            <a:ext cx="423021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Como representar o número </a:t>
            </a:r>
            <a:r>
              <a:rPr lang="pt-BR" sz="16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45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em </a:t>
            </a:r>
            <a:r>
              <a:rPr lang="pt-B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binário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e depois converte-lo novamente para </a:t>
            </a:r>
            <a:r>
              <a:rPr lang="pt-B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decimal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6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1"/>
          <p:cNvSpPr txBox="1"/>
          <p:nvPr/>
        </p:nvSpPr>
        <p:spPr>
          <a:xfrm>
            <a:off x="5004048" y="5389903"/>
            <a:ext cx="257403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45</a:t>
            </a:r>
            <a:r>
              <a:rPr lang="pt-BR" sz="1600" b="1" baseline="-25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pt-BR" sz="16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 = 0010 1101</a:t>
            </a:r>
            <a:r>
              <a:rPr lang="pt-BR" sz="1600" b="1" baseline="-25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600" b="1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1"/>
          <p:cNvSpPr txBox="1"/>
          <p:nvPr/>
        </p:nvSpPr>
        <p:spPr>
          <a:xfrm>
            <a:off x="152634" y="3717032"/>
            <a:ext cx="283519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converter um número de Binário para Decimal, precisamos atribuir os valores de cada “casa”, multiplicar o valor do bit pelo valor da casa, e por fim somar todos os valores obtidos.</a:t>
            </a:r>
            <a:endParaRPr/>
          </a:p>
        </p:txBody>
      </p:sp>
      <p:graphicFrame>
        <p:nvGraphicFramePr>
          <p:cNvPr id="395" name="Google Shape;395;p11"/>
          <p:cNvGraphicFramePr/>
          <p:nvPr/>
        </p:nvGraphicFramePr>
        <p:xfrm>
          <a:off x="107504" y="2348880"/>
          <a:ext cx="3283200" cy="936075"/>
        </p:xfrm>
        <a:graphic>
          <a:graphicData uri="http://schemas.openxmlformats.org/drawingml/2006/table">
            <a:tbl>
              <a:tblPr firstRow="1" bandRow="1">
                <a:noFill/>
                <a:tableStyleId>{3FF9FD26-B08B-4F36-AB0D-9843A5FE93A0}</a:tableStyleId>
              </a:tblPr>
              <a:tblGrid>
                <a:gridCol w="41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0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0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0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0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2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lt1"/>
                          </a:solidFill>
                        </a:rPr>
                        <a:t>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lt1"/>
                          </a:solidFill>
                        </a:rPr>
                        <a:t>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lt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lt1"/>
                          </a:solidFill>
                        </a:rPr>
                        <a:t>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lt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lt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lt1"/>
                          </a:solidFill>
                        </a:rPr>
                        <a:t>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lt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14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lt1"/>
                          </a:solidFill>
                        </a:rPr>
                        <a:t>2^7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lt1"/>
                          </a:solidFill>
                        </a:rPr>
                        <a:t>2^6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lt1"/>
                          </a:solidFill>
                        </a:rPr>
                        <a:t>2^5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lt1"/>
                          </a:solidFill>
                        </a:rPr>
                        <a:t>2^4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lt1"/>
                          </a:solidFill>
                        </a:rPr>
                        <a:t>2^3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lt1"/>
                          </a:solidFill>
                        </a:rPr>
                        <a:t>2^2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lt1"/>
                          </a:solidFill>
                        </a:rPr>
                        <a:t>2^1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lt1"/>
                          </a:solidFill>
                        </a:rPr>
                        <a:t>2^0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14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lt1"/>
                          </a:solidFill>
                        </a:rPr>
                        <a:t>128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lt1"/>
                          </a:solidFill>
                        </a:rPr>
                        <a:t>64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lt1"/>
                          </a:solidFill>
                        </a:rPr>
                        <a:t>32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lt1"/>
                          </a:solidFill>
                        </a:rPr>
                        <a:t>16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lt1"/>
                          </a:solidFill>
                        </a:rPr>
                        <a:t>4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lt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solidFill>
                            <a:schemeClr val="lt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14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6" name="Google Shape;396;p11"/>
          <p:cNvSpPr txBox="1"/>
          <p:nvPr/>
        </p:nvSpPr>
        <p:spPr>
          <a:xfrm>
            <a:off x="117850" y="1938318"/>
            <a:ext cx="668639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0010 1101</a:t>
            </a:r>
            <a:r>
              <a:rPr lang="pt-BR" sz="1600" b="1" baseline="-25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B  </a:t>
            </a:r>
            <a:r>
              <a:rPr lang="pt-BR" sz="16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= 1x1 + 0x2 + 1x4 + 1x8 + 0x16 + 1x32 + 0x64 + 0x128 = 45</a:t>
            </a:r>
            <a:r>
              <a:rPr lang="pt-BR" sz="1600" b="1" baseline="-25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1600" b="1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12"/>
          <p:cNvPicPr preferRelativeResize="0"/>
          <p:nvPr/>
        </p:nvPicPr>
        <p:blipFill rotWithShape="1">
          <a:blip r:embed="rId3">
            <a:alphaModFix/>
          </a:blip>
          <a:srcRect l="10423" t="15627" r="9150" b="10387"/>
          <a:stretch/>
        </p:blipFill>
        <p:spPr>
          <a:xfrm>
            <a:off x="5624393" y="3028756"/>
            <a:ext cx="3236759" cy="156743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12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Conversão de Bases</a:t>
            </a:r>
            <a:endParaRPr/>
          </a:p>
        </p:txBody>
      </p:sp>
      <p:sp>
        <p:nvSpPr>
          <p:cNvPr id="403" name="Google Shape;403;p12"/>
          <p:cNvSpPr/>
          <p:nvPr/>
        </p:nvSpPr>
        <p:spPr>
          <a:xfrm>
            <a:off x="3441152" y="2007207"/>
            <a:ext cx="2552834" cy="1439760"/>
          </a:xfrm>
          <a:custGeom>
            <a:avLst/>
            <a:gdLst/>
            <a:ahLst/>
            <a:cxnLst/>
            <a:rect l="l" t="t" r="r" b="b"/>
            <a:pathLst>
              <a:path w="3403779" h="1919680" extrusionOk="0">
                <a:moveTo>
                  <a:pt x="0" y="1547498"/>
                </a:moveTo>
                <a:cubicBezTo>
                  <a:pt x="0" y="1571250"/>
                  <a:pt x="1938" y="1594722"/>
                  <a:pt x="5722" y="1617854"/>
                </a:cubicBezTo>
                <a:lnTo>
                  <a:pt x="11048" y="1639521"/>
                </a:lnTo>
                <a:lnTo>
                  <a:pt x="4647" y="1639521"/>
                </a:lnTo>
                <a:close/>
                <a:moveTo>
                  <a:pt x="1547498" y="0"/>
                </a:moveTo>
                <a:cubicBezTo>
                  <a:pt x="2348742" y="0"/>
                  <a:pt x="3007759" y="608940"/>
                  <a:pt x="3087007" y="1389275"/>
                </a:cubicBezTo>
                <a:lnTo>
                  <a:pt x="3088818" y="1425152"/>
                </a:lnTo>
                <a:lnTo>
                  <a:pt x="3403779" y="1425152"/>
                </a:lnTo>
                <a:lnTo>
                  <a:pt x="3090819" y="1630212"/>
                </a:lnTo>
                <a:lnTo>
                  <a:pt x="3090349" y="1639521"/>
                </a:lnTo>
                <a:lnTo>
                  <a:pt x="3076612" y="1639521"/>
                </a:lnTo>
                <a:lnTo>
                  <a:pt x="2649036" y="1919680"/>
                </a:lnTo>
                <a:lnTo>
                  <a:pt x="2221461" y="1639521"/>
                </a:lnTo>
                <a:lnTo>
                  <a:pt x="2205387" y="1639521"/>
                </a:lnTo>
                <a:lnTo>
                  <a:pt x="2207617" y="1630450"/>
                </a:lnTo>
                <a:lnTo>
                  <a:pt x="1894293" y="1425152"/>
                </a:lnTo>
                <a:lnTo>
                  <a:pt x="2196571" y="1425152"/>
                </a:lnTo>
                <a:lnTo>
                  <a:pt x="2193919" y="1408819"/>
                </a:lnTo>
                <a:cubicBezTo>
                  <a:pt x="2090582" y="1095256"/>
                  <a:pt x="1643762" y="859382"/>
                  <a:pt x="1108217" y="859382"/>
                </a:cubicBezTo>
                <a:cubicBezTo>
                  <a:pt x="496166" y="859382"/>
                  <a:pt x="0" y="1167462"/>
                  <a:pt x="0" y="1547498"/>
                </a:cubicBezTo>
                <a:cubicBezTo>
                  <a:pt x="0" y="692838"/>
                  <a:pt x="692838" y="0"/>
                  <a:pt x="154749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2"/>
          <p:cNvSpPr/>
          <p:nvPr/>
        </p:nvSpPr>
        <p:spPr>
          <a:xfrm>
            <a:off x="2579960" y="3032529"/>
            <a:ext cx="2520178" cy="1331473"/>
          </a:xfrm>
          <a:custGeom>
            <a:avLst/>
            <a:gdLst/>
            <a:ahLst/>
            <a:cxnLst/>
            <a:rect l="l" t="t" r="r" b="b"/>
            <a:pathLst>
              <a:path w="3360237" h="1775297" extrusionOk="0">
                <a:moveTo>
                  <a:pt x="754743" y="0"/>
                </a:moveTo>
                <a:lnTo>
                  <a:pt x="1509486" y="494528"/>
                </a:lnTo>
                <a:lnTo>
                  <a:pt x="1239735" y="494528"/>
                </a:lnTo>
                <a:lnTo>
                  <a:pt x="1308697" y="580758"/>
                </a:lnTo>
                <a:cubicBezTo>
                  <a:pt x="1503064" y="779382"/>
                  <a:pt x="1854815" y="912061"/>
                  <a:pt x="2256473" y="912061"/>
                </a:cubicBezTo>
                <a:cubicBezTo>
                  <a:pt x="2792018" y="912061"/>
                  <a:pt x="3238838" y="676187"/>
                  <a:pt x="3342175" y="362625"/>
                </a:cubicBezTo>
                <a:lnTo>
                  <a:pt x="3353643" y="315967"/>
                </a:lnTo>
                <a:lnTo>
                  <a:pt x="3360237" y="315967"/>
                </a:lnTo>
                <a:lnTo>
                  <a:pt x="3356700" y="386022"/>
                </a:lnTo>
                <a:cubicBezTo>
                  <a:pt x="3277452" y="1166358"/>
                  <a:pt x="2618435" y="1775297"/>
                  <a:pt x="1817191" y="1775297"/>
                </a:cubicBezTo>
                <a:cubicBezTo>
                  <a:pt x="1116104" y="1775297"/>
                  <a:pt x="523907" y="1309078"/>
                  <a:pt x="333723" y="669759"/>
                </a:cubicBezTo>
                <a:lnTo>
                  <a:pt x="299114" y="494528"/>
                </a:lnTo>
                <a:lnTo>
                  <a:pt x="0" y="494528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2"/>
          <p:cNvSpPr txBox="1"/>
          <p:nvPr/>
        </p:nvSpPr>
        <p:spPr>
          <a:xfrm>
            <a:off x="3294845" y="3864839"/>
            <a:ext cx="94769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Binário</a:t>
            </a:r>
            <a:endParaRPr sz="1100" dirty="0"/>
          </a:p>
        </p:txBody>
      </p:sp>
      <p:sp>
        <p:nvSpPr>
          <p:cNvPr id="406" name="Google Shape;406;p12"/>
          <p:cNvSpPr txBox="1"/>
          <p:nvPr/>
        </p:nvSpPr>
        <p:spPr>
          <a:xfrm>
            <a:off x="3835507" y="2174135"/>
            <a:ext cx="159531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Hexadecimal</a:t>
            </a:r>
            <a:r>
              <a:rPr lang="pt-BR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dirty="0"/>
          </a:p>
        </p:txBody>
      </p:sp>
      <p:sp>
        <p:nvSpPr>
          <p:cNvPr id="407" name="Google Shape;407;p12"/>
          <p:cNvSpPr txBox="1"/>
          <p:nvPr/>
        </p:nvSpPr>
        <p:spPr>
          <a:xfrm>
            <a:off x="5862318" y="1792972"/>
            <a:ext cx="2760908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converter um número de Decimal para Hexadecimal, basta fazer divisões sucessivas por 16, e “subir” o resto:</a:t>
            </a:r>
            <a:endParaRPr/>
          </a:p>
        </p:txBody>
      </p:sp>
      <p:sp>
        <p:nvSpPr>
          <p:cNvPr id="408" name="Google Shape;408;p12"/>
          <p:cNvSpPr txBox="1"/>
          <p:nvPr/>
        </p:nvSpPr>
        <p:spPr>
          <a:xfrm>
            <a:off x="342189" y="847070"/>
            <a:ext cx="423021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Como representar o número </a:t>
            </a:r>
            <a:r>
              <a:rPr lang="pt-BR" sz="16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438 decimal</a:t>
            </a:r>
            <a:r>
              <a:rPr lang="pt-B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 </a:t>
            </a:r>
            <a:r>
              <a:rPr lang="pt-B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hexadecimal e em binário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6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2"/>
          <p:cNvSpPr txBox="1"/>
          <p:nvPr/>
        </p:nvSpPr>
        <p:spPr>
          <a:xfrm>
            <a:off x="2825551" y="4477388"/>
            <a:ext cx="2970585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converter um número de Hexadecimal para Binário, precisamos lembrar que cada símbolo representa </a:t>
            </a:r>
            <a:r>
              <a:rPr lang="pt-BR" sz="16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4 bits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então podemos fazer uma associação simples com a ajuda de uma </a:t>
            </a:r>
            <a:r>
              <a:rPr lang="pt-BR" sz="16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tabela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410" name="Google Shape;410;p12"/>
          <p:cNvSpPr txBox="1"/>
          <p:nvPr/>
        </p:nvSpPr>
        <p:spPr>
          <a:xfrm>
            <a:off x="6246439" y="4293096"/>
            <a:ext cx="192596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r>
              <a:rPr lang="pt-BR" sz="18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: 11 -&gt; B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438</a:t>
            </a:r>
            <a:r>
              <a:rPr lang="pt-BR" sz="1800" baseline="-25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pt-BR" sz="18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 = 1B6</a:t>
            </a:r>
            <a:r>
              <a:rPr lang="pt-BR" sz="1800" baseline="-25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 sz="1800" dirty="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1" name="Google Shape;411;p12"/>
          <p:cNvGraphicFramePr/>
          <p:nvPr/>
        </p:nvGraphicFramePr>
        <p:xfrm>
          <a:off x="323767" y="2162473"/>
          <a:ext cx="2232000" cy="3930825"/>
        </p:xfrm>
        <a:graphic>
          <a:graphicData uri="http://schemas.openxmlformats.org/drawingml/2006/table">
            <a:tbl>
              <a:tblPr firstRow="1" bandRow="1">
                <a:noFill/>
                <a:tableStyleId>{3AAAA8D3-98D9-4A4D-9A0B-D870770931A4}</a:tableStyleId>
              </a:tblPr>
              <a:tblGrid>
                <a:gridCol w="7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DEC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BIN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HEX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0000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0001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0010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0011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0100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0101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0110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0111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1000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1001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9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10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1010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A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1011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B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12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1100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13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1101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D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14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1110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15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1111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F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412" name="Google Shape;412;p12"/>
          <p:cNvSpPr txBox="1"/>
          <p:nvPr/>
        </p:nvSpPr>
        <p:spPr>
          <a:xfrm>
            <a:off x="193508" y="1628800"/>
            <a:ext cx="324764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1B6</a:t>
            </a:r>
            <a:r>
              <a:rPr lang="pt-BR" sz="2000" b="1" baseline="-25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H </a:t>
            </a:r>
            <a:r>
              <a:rPr lang="pt-BR" sz="2000" b="1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 = 0001 1011 0110</a:t>
            </a:r>
            <a:r>
              <a:rPr lang="pt-BR" sz="2000" b="1" baseline="-25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1" dirty="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3"/>
          <p:cNvSpPr txBox="1"/>
          <p:nvPr/>
        </p:nvSpPr>
        <p:spPr>
          <a:xfrm>
            <a:off x="228600" y="133350"/>
            <a:ext cx="6324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Exercícios de Sistema Numérico</a:t>
            </a:r>
            <a:endParaRPr/>
          </a:p>
        </p:txBody>
      </p:sp>
      <p:sp>
        <p:nvSpPr>
          <p:cNvPr id="418" name="Google Shape;418;p13"/>
          <p:cNvSpPr txBox="1"/>
          <p:nvPr/>
        </p:nvSpPr>
        <p:spPr>
          <a:xfrm>
            <a:off x="395536" y="1459888"/>
            <a:ext cx="8352928" cy="5264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Calibri"/>
              <a:buAutoNum type="arabicPeriod"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Converta o número decimal 123 para binário.</a:t>
            </a:r>
            <a:endParaRPr sz="12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Calibri"/>
              <a:buAutoNum type="arabicPeriod"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Converta o número binário 0010 1011 para decimal.</a:t>
            </a:r>
            <a:endParaRPr sz="12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Calibri"/>
              <a:buAutoNum type="arabicPeriod"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Converta o número hexadecimal 0xAB para binário.</a:t>
            </a:r>
            <a:endParaRPr sz="12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Calibri"/>
              <a:buAutoNum type="arabicPeriod"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Converta o número binário 1101 0110 para hexadecimal.</a:t>
            </a:r>
            <a:endParaRPr sz="12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Calibri"/>
              <a:buAutoNum type="arabicPeriod"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Converta o número decimal 255 para hexadecimal.</a:t>
            </a:r>
            <a:endParaRPr sz="12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Calibri"/>
              <a:buAutoNum type="arabicPeriod"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Converta o número hexadecimal 0xFF para decimal.</a:t>
            </a:r>
            <a:endParaRPr sz="12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Calibri"/>
              <a:buAutoNum type="arabicPeriod"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Converta o número decimal 42 para binário.</a:t>
            </a:r>
            <a:endParaRPr sz="12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Calibri"/>
              <a:buAutoNum type="arabicPeriod"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Converta o número binário 1001 1010 para decimal.</a:t>
            </a:r>
            <a:endParaRPr sz="12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Calibri"/>
              <a:buAutoNum type="arabicPeriod"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Converta o número hexadecimal 0x1F para decimal.</a:t>
            </a:r>
            <a:endParaRPr sz="12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Calibri"/>
              <a:buAutoNum type="arabicPeriod"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Converta o número decimal 567 para hexadecimal.</a:t>
            </a:r>
            <a:endParaRPr sz="12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Calibri"/>
              <a:buAutoNum type="arabicPeriod"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Converta o número hexadecimal FFFF para decimal.</a:t>
            </a:r>
            <a:endParaRPr sz="12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Calibri"/>
              <a:buAutoNum type="arabicPeriod"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Converta o número decimal 89 para binário.</a:t>
            </a:r>
            <a:endParaRPr sz="12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Calibri"/>
              <a:buAutoNum type="arabicPeriod"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Converta o número binário 1111 0011 para hexadecimal.</a:t>
            </a:r>
            <a:endParaRPr sz="12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Calibri"/>
              <a:buAutoNum type="arabicPeriod"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Converta o número hexadecimal 0x3C para binário.</a:t>
            </a:r>
            <a:endParaRPr sz="12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Calibri"/>
              <a:buAutoNum type="arabicPeriod"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Converta o número binário 1000 0001 para hexadecimal.</a:t>
            </a:r>
            <a:endParaRPr sz="1200" dirty="0"/>
          </a:p>
        </p:txBody>
      </p:sp>
      <p:pic>
        <p:nvPicPr>
          <p:cNvPr id="419" name="Google Shape;419;p13" descr="Resultado de imagem para nerd vector 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0072" y="2060848"/>
            <a:ext cx="3648407" cy="2736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14"/>
          <p:cNvGrpSpPr/>
          <p:nvPr/>
        </p:nvGrpSpPr>
        <p:grpSpPr>
          <a:xfrm>
            <a:off x="3277259" y="1619193"/>
            <a:ext cx="5052847" cy="724163"/>
            <a:chOff x="3277259" y="1412776"/>
            <a:chExt cx="5052847" cy="724163"/>
          </a:xfrm>
        </p:grpSpPr>
        <p:sp>
          <p:nvSpPr>
            <p:cNvPr id="425" name="Google Shape;425;p14"/>
            <p:cNvSpPr/>
            <p:nvPr/>
          </p:nvSpPr>
          <p:spPr>
            <a:xfrm flipH="1">
              <a:off x="3277259" y="1412776"/>
              <a:ext cx="1024758" cy="724163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4"/>
            <p:cNvSpPr/>
            <p:nvPr/>
          </p:nvSpPr>
          <p:spPr>
            <a:xfrm flipH="1">
              <a:off x="4108890" y="1412776"/>
              <a:ext cx="4221216" cy="724163"/>
            </a:xfrm>
            <a:custGeom>
              <a:avLst/>
              <a:gdLst/>
              <a:ahLst/>
              <a:cxnLst/>
              <a:rect l="l" t="t" r="r" b="b"/>
              <a:pathLst>
                <a:path w="5628288" h="965551" extrusionOk="0">
                  <a:moveTo>
                    <a:pt x="5145513" y="0"/>
                  </a:moveTo>
                  <a:lnTo>
                    <a:pt x="4908331" y="0"/>
                  </a:lnTo>
                  <a:lnTo>
                    <a:pt x="4261944" y="0"/>
                  </a:lnTo>
                  <a:lnTo>
                    <a:pt x="0" y="0"/>
                  </a:lnTo>
                  <a:lnTo>
                    <a:pt x="0" y="965551"/>
                  </a:lnTo>
                  <a:lnTo>
                    <a:pt x="4261944" y="965551"/>
                  </a:lnTo>
                  <a:lnTo>
                    <a:pt x="4908331" y="965551"/>
                  </a:lnTo>
                  <a:lnTo>
                    <a:pt x="5145513" y="965551"/>
                  </a:lnTo>
                  <a:lnTo>
                    <a:pt x="5628288" y="48277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432000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4472C4"/>
                  </a:solidFill>
                  <a:latin typeface="Arial"/>
                  <a:ea typeface="Arial"/>
                  <a:cs typeface="Arial"/>
                  <a:sym typeface="Arial"/>
                </a:rPr>
                <a:t>Então, os computadores conseguem representar qualquer número usando o sistema binário</a:t>
              </a:r>
              <a:endParaRPr sz="1600" b="1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" name="Google Shape;427;p14"/>
          <p:cNvGrpSpPr/>
          <p:nvPr/>
        </p:nvGrpSpPr>
        <p:grpSpPr>
          <a:xfrm>
            <a:off x="3277259" y="3212976"/>
            <a:ext cx="5052847" cy="724163"/>
            <a:chOff x="3277259" y="3140968"/>
            <a:chExt cx="5052847" cy="724163"/>
          </a:xfrm>
        </p:grpSpPr>
        <p:sp>
          <p:nvSpPr>
            <p:cNvPr id="428" name="Google Shape;428;p14"/>
            <p:cNvSpPr/>
            <p:nvPr/>
          </p:nvSpPr>
          <p:spPr>
            <a:xfrm flipH="1">
              <a:off x="3277259" y="3140968"/>
              <a:ext cx="1024758" cy="724163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4"/>
            <p:cNvSpPr/>
            <p:nvPr/>
          </p:nvSpPr>
          <p:spPr>
            <a:xfrm flipH="1">
              <a:off x="4108890" y="3140968"/>
              <a:ext cx="4221216" cy="724163"/>
            </a:xfrm>
            <a:custGeom>
              <a:avLst/>
              <a:gdLst/>
              <a:ahLst/>
              <a:cxnLst/>
              <a:rect l="l" t="t" r="r" b="b"/>
              <a:pathLst>
                <a:path w="5628288" h="965551" extrusionOk="0">
                  <a:moveTo>
                    <a:pt x="5145513" y="0"/>
                  </a:moveTo>
                  <a:lnTo>
                    <a:pt x="4908331" y="0"/>
                  </a:lnTo>
                  <a:lnTo>
                    <a:pt x="4261944" y="0"/>
                  </a:lnTo>
                  <a:lnTo>
                    <a:pt x="0" y="0"/>
                  </a:lnTo>
                  <a:lnTo>
                    <a:pt x="0" y="965551"/>
                  </a:lnTo>
                  <a:lnTo>
                    <a:pt x="4261944" y="965551"/>
                  </a:lnTo>
                  <a:lnTo>
                    <a:pt x="4908331" y="965551"/>
                  </a:lnTo>
                  <a:lnTo>
                    <a:pt x="5145513" y="965551"/>
                  </a:lnTo>
                  <a:lnTo>
                    <a:pt x="5628288" y="48277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432000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Mas e se quisermos representar </a:t>
              </a:r>
              <a:r>
                <a:rPr lang="pt-BR" sz="1600" b="1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Letras</a:t>
              </a:r>
              <a:r>
                <a:rPr lang="pt-BR" sz="1600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? E </a:t>
              </a:r>
              <a:r>
                <a:rPr lang="pt-BR" sz="1600" b="1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Cores</a:t>
              </a:r>
              <a:r>
                <a:rPr lang="pt-BR" sz="1600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? E </a:t>
              </a:r>
              <a:r>
                <a:rPr lang="pt-BR" sz="1600" b="1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Emoticons</a:t>
              </a:r>
              <a:r>
                <a:rPr lang="pt-BR" sz="1600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  <a:endParaRPr sz="1600" b="1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0" name="Google Shape;430;p14"/>
          <p:cNvGrpSpPr/>
          <p:nvPr/>
        </p:nvGrpSpPr>
        <p:grpSpPr>
          <a:xfrm>
            <a:off x="3277258" y="5153109"/>
            <a:ext cx="5052848" cy="724163"/>
            <a:chOff x="3277258" y="4507078"/>
            <a:chExt cx="5052848" cy="724163"/>
          </a:xfrm>
        </p:grpSpPr>
        <p:sp>
          <p:nvSpPr>
            <p:cNvPr id="431" name="Google Shape;431;p14"/>
            <p:cNvSpPr/>
            <p:nvPr/>
          </p:nvSpPr>
          <p:spPr>
            <a:xfrm flipH="1">
              <a:off x="3277258" y="4507078"/>
              <a:ext cx="1024758" cy="724163"/>
            </a:xfrm>
            <a:prstGeom prst="chevron">
              <a:avLst>
                <a:gd name="adj" fmla="val 50000"/>
              </a:avLst>
            </a:prstGeom>
            <a:solidFill>
              <a:srgbClr val="ED1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4"/>
            <p:cNvSpPr/>
            <p:nvPr/>
          </p:nvSpPr>
          <p:spPr>
            <a:xfrm flipH="1">
              <a:off x="4108890" y="4507078"/>
              <a:ext cx="4221216" cy="724163"/>
            </a:xfrm>
            <a:custGeom>
              <a:avLst/>
              <a:gdLst/>
              <a:ahLst/>
              <a:cxnLst/>
              <a:rect l="l" t="t" r="r" b="b"/>
              <a:pathLst>
                <a:path w="5628288" h="965551" extrusionOk="0">
                  <a:moveTo>
                    <a:pt x="5145513" y="0"/>
                  </a:moveTo>
                  <a:lnTo>
                    <a:pt x="4908331" y="0"/>
                  </a:lnTo>
                  <a:lnTo>
                    <a:pt x="4261944" y="0"/>
                  </a:lnTo>
                  <a:lnTo>
                    <a:pt x="0" y="0"/>
                  </a:lnTo>
                  <a:lnTo>
                    <a:pt x="0" y="965551"/>
                  </a:lnTo>
                  <a:lnTo>
                    <a:pt x="4261944" y="965551"/>
                  </a:lnTo>
                  <a:lnTo>
                    <a:pt x="4908331" y="965551"/>
                  </a:lnTo>
                  <a:lnTo>
                    <a:pt x="5145513" y="965551"/>
                  </a:lnTo>
                  <a:lnTo>
                    <a:pt x="5628288" y="48277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432000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Como usar o mesmo sistema binário para representar a Letra “A”?</a:t>
              </a:r>
              <a:endParaRPr sz="16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3" name="Google Shape;43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608" y="1147966"/>
            <a:ext cx="1666617" cy="1666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4" descr="How Do Binary Numbers Work? - Owlcation"/>
          <p:cNvPicPr preferRelativeResize="0"/>
          <p:nvPr/>
        </p:nvPicPr>
        <p:blipFill rotWithShape="1">
          <a:blip r:embed="rId4">
            <a:alphaModFix/>
          </a:blip>
          <a:srcRect b="55552"/>
          <a:stretch/>
        </p:blipFill>
        <p:spPr>
          <a:xfrm>
            <a:off x="635032" y="3258815"/>
            <a:ext cx="2483768" cy="62463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14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Tabela ASCII</a:t>
            </a:r>
            <a:endParaRPr/>
          </a:p>
        </p:txBody>
      </p:sp>
      <p:pic>
        <p:nvPicPr>
          <p:cNvPr id="436" name="Google Shape;436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9167" y="4327682"/>
            <a:ext cx="2123781" cy="2123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5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Tabela ASCII</a:t>
            </a:r>
            <a:endParaRPr/>
          </a:p>
        </p:txBody>
      </p:sp>
      <p:grpSp>
        <p:nvGrpSpPr>
          <p:cNvPr id="442" name="Google Shape;442;p15"/>
          <p:cNvGrpSpPr/>
          <p:nvPr/>
        </p:nvGrpSpPr>
        <p:grpSpPr>
          <a:xfrm>
            <a:off x="705374" y="1688701"/>
            <a:ext cx="2305331" cy="3468491"/>
            <a:chOff x="786809" y="1326912"/>
            <a:chExt cx="3381153" cy="5087119"/>
          </a:xfrm>
        </p:grpSpPr>
        <p:sp>
          <p:nvSpPr>
            <p:cNvPr id="443" name="Google Shape;443;p15"/>
            <p:cNvSpPr/>
            <p:nvPr/>
          </p:nvSpPr>
          <p:spPr>
            <a:xfrm>
              <a:off x="786809" y="2156833"/>
              <a:ext cx="3381153" cy="4257198"/>
            </a:xfrm>
            <a:custGeom>
              <a:avLst/>
              <a:gdLst/>
              <a:ahLst/>
              <a:cxnLst/>
              <a:rect l="l" t="t" r="r" b="b"/>
              <a:pathLst>
                <a:path w="1220753" h="1537046" extrusionOk="0">
                  <a:moveTo>
                    <a:pt x="169336" y="99880"/>
                  </a:moveTo>
                  <a:cubicBezTo>
                    <a:pt x="127332" y="99880"/>
                    <a:pt x="94329" y="133037"/>
                    <a:pt x="94329" y="175236"/>
                  </a:cubicBezTo>
                  <a:lnTo>
                    <a:pt x="94329" y="1365851"/>
                  </a:lnTo>
                  <a:cubicBezTo>
                    <a:pt x="94329" y="1408050"/>
                    <a:pt x="127332" y="1442713"/>
                    <a:pt x="169336" y="1442713"/>
                  </a:cubicBezTo>
                  <a:lnTo>
                    <a:pt x="1049913" y="1442713"/>
                  </a:lnTo>
                  <a:cubicBezTo>
                    <a:pt x="1091917" y="1442713"/>
                    <a:pt x="1126420" y="1408050"/>
                    <a:pt x="1126420" y="1365851"/>
                  </a:cubicBezTo>
                  <a:lnTo>
                    <a:pt x="1126420" y="175236"/>
                  </a:lnTo>
                  <a:cubicBezTo>
                    <a:pt x="1126420" y="133037"/>
                    <a:pt x="1091917" y="99880"/>
                    <a:pt x="1049913" y="99880"/>
                  </a:cubicBezTo>
                  <a:close/>
                  <a:moveTo>
                    <a:pt x="134132" y="0"/>
                  </a:moveTo>
                  <a:lnTo>
                    <a:pt x="1086621" y="0"/>
                  </a:lnTo>
                  <a:cubicBezTo>
                    <a:pt x="1158962" y="0"/>
                    <a:pt x="1220753" y="60100"/>
                    <a:pt x="1220753" y="132219"/>
                  </a:cubicBezTo>
                  <a:lnTo>
                    <a:pt x="1220753" y="1403325"/>
                  </a:lnTo>
                  <a:cubicBezTo>
                    <a:pt x="1220753" y="1476947"/>
                    <a:pt x="1158962" y="1537046"/>
                    <a:pt x="1086621" y="1537046"/>
                  </a:cubicBezTo>
                  <a:lnTo>
                    <a:pt x="134132" y="1537046"/>
                  </a:lnTo>
                  <a:cubicBezTo>
                    <a:pt x="60284" y="1537046"/>
                    <a:pt x="0" y="1476947"/>
                    <a:pt x="0" y="1403325"/>
                  </a:cubicBezTo>
                  <a:lnTo>
                    <a:pt x="0" y="132219"/>
                  </a:lnTo>
                  <a:cubicBezTo>
                    <a:pt x="0" y="60100"/>
                    <a:pt x="60284" y="0"/>
                    <a:pt x="134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5"/>
            <p:cNvSpPr/>
            <p:nvPr/>
          </p:nvSpPr>
          <p:spPr>
            <a:xfrm>
              <a:off x="1447666" y="1618927"/>
              <a:ext cx="2059431" cy="630130"/>
            </a:xfrm>
            <a:custGeom>
              <a:avLst/>
              <a:gdLst/>
              <a:ahLst/>
              <a:cxnLst/>
              <a:rect l="l" t="t" r="r" b="b"/>
              <a:pathLst>
                <a:path w="494" h="149" extrusionOk="0">
                  <a:moveTo>
                    <a:pt x="283" y="0"/>
                  </a:moveTo>
                  <a:cubicBezTo>
                    <a:pt x="282" y="22"/>
                    <a:pt x="266" y="40"/>
                    <a:pt x="247" y="40"/>
                  </a:cubicBezTo>
                  <a:cubicBezTo>
                    <a:pt x="228" y="40"/>
                    <a:pt x="212" y="22"/>
                    <a:pt x="210" y="0"/>
                  </a:cubicBezTo>
                  <a:lnTo>
                    <a:pt x="0" y="0"/>
                  </a:lnTo>
                  <a:lnTo>
                    <a:pt x="0" y="149"/>
                  </a:lnTo>
                  <a:lnTo>
                    <a:pt x="494" y="149"/>
                  </a:lnTo>
                  <a:lnTo>
                    <a:pt x="494" y="0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5"/>
            <p:cNvSpPr/>
            <p:nvPr/>
          </p:nvSpPr>
          <p:spPr>
            <a:xfrm>
              <a:off x="1447666" y="2079995"/>
              <a:ext cx="2059431" cy="16906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2200735" y="1326912"/>
              <a:ext cx="553281" cy="537917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93"/>
                  </a:moveTo>
                  <a:cubicBezTo>
                    <a:pt x="51" y="93"/>
                    <a:pt x="39" y="81"/>
                    <a:pt x="39" y="66"/>
                  </a:cubicBezTo>
                  <a:cubicBezTo>
                    <a:pt x="39" y="51"/>
                    <a:pt x="51" y="39"/>
                    <a:pt x="66" y="39"/>
                  </a:cubicBezTo>
                  <a:cubicBezTo>
                    <a:pt x="81" y="39"/>
                    <a:pt x="93" y="51"/>
                    <a:pt x="93" y="66"/>
                  </a:cubicBezTo>
                  <a:cubicBezTo>
                    <a:pt x="93" y="81"/>
                    <a:pt x="81" y="93"/>
                    <a:pt x="66" y="93"/>
                  </a:cubicBezTo>
                  <a:close/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2" y="132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5"/>
            <p:cNvSpPr/>
            <p:nvPr/>
          </p:nvSpPr>
          <p:spPr>
            <a:xfrm>
              <a:off x="1447666" y="2033882"/>
              <a:ext cx="2059431" cy="4611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5"/>
            <p:cNvSpPr/>
            <p:nvPr/>
          </p:nvSpPr>
          <p:spPr>
            <a:xfrm>
              <a:off x="1632094" y="1588189"/>
              <a:ext cx="353489" cy="9221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5"/>
            <p:cNvSpPr/>
            <p:nvPr/>
          </p:nvSpPr>
          <p:spPr>
            <a:xfrm>
              <a:off x="2969180" y="1588189"/>
              <a:ext cx="353489" cy="76849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15"/>
            <p:cNvSpPr/>
            <p:nvPr/>
          </p:nvSpPr>
          <p:spPr>
            <a:xfrm>
              <a:off x="1293977" y="2909916"/>
              <a:ext cx="845293" cy="829921"/>
            </a:xfrm>
            <a:custGeom>
              <a:avLst/>
              <a:gdLst/>
              <a:ahLst/>
              <a:cxnLst/>
              <a:rect l="l" t="t" r="r" b="b"/>
              <a:pathLst>
                <a:path w="205" h="199" extrusionOk="0">
                  <a:moveTo>
                    <a:pt x="33" y="18"/>
                  </a:moveTo>
                  <a:cubicBezTo>
                    <a:pt x="25" y="18"/>
                    <a:pt x="18" y="24"/>
                    <a:pt x="18" y="32"/>
                  </a:cubicBezTo>
                  <a:lnTo>
                    <a:pt x="18" y="166"/>
                  </a:lnTo>
                  <a:cubicBezTo>
                    <a:pt x="18" y="174"/>
                    <a:pt x="25" y="181"/>
                    <a:pt x="33" y="181"/>
                  </a:cubicBezTo>
                  <a:lnTo>
                    <a:pt x="172" y="181"/>
                  </a:lnTo>
                  <a:cubicBezTo>
                    <a:pt x="180" y="181"/>
                    <a:pt x="187" y="174"/>
                    <a:pt x="187" y="166"/>
                  </a:cubicBezTo>
                  <a:lnTo>
                    <a:pt x="187" y="32"/>
                  </a:lnTo>
                  <a:cubicBezTo>
                    <a:pt x="187" y="24"/>
                    <a:pt x="180" y="18"/>
                    <a:pt x="172" y="18"/>
                  </a:cubicBezTo>
                  <a:lnTo>
                    <a:pt x="33" y="18"/>
                  </a:lnTo>
                  <a:close/>
                  <a:moveTo>
                    <a:pt x="172" y="199"/>
                  </a:moveTo>
                  <a:lnTo>
                    <a:pt x="33" y="199"/>
                  </a:lnTo>
                  <a:cubicBezTo>
                    <a:pt x="15" y="199"/>
                    <a:pt x="0" y="184"/>
                    <a:pt x="0" y="166"/>
                  </a:cubicBezTo>
                  <a:lnTo>
                    <a:pt x="0" y="32"/>
                  </a:lnTo>
                  <a:cubicBezTo>
                    <a:pt x="0" y="14"/>
                    <a:pt x="15" y="0"/>
                    <a:pt x="33" y="0"/>
                  </a:cubicBezTo>
                  <a:lnTo>
                    <a:pt x="172" y="0"/>
                  </a:lnTo>
                  <a:cubicBezTo>
                    <a:pt x="190" y="0"/>
                    <a:pt x="205" y="14"/>
                    <a:pt x="205" y="32"/>
                  </a:cubicBezTo>
                  <a:lnTo>
                    <a:pt x="205" y="166"/>
                  </a:lnTo>
                  <a:cubicBezTo>
                    <a:pt x="205" y="184"/>
                    <a:pt x="190" y="199"/>
                    <a:pt x="172" y="199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15"/>
            <p:cNvSpPr/>
            <p:nvPr/>
          </p:nvSpPr>
          <p:spPr>
            <a:xfrm>
              <a:off x="2292948" y="2986757"/>
              <a:ext cx="507179" cy="10758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15"/>
            <p:cNvSpPr/>
            <p:nvPr/>
          </p:nvSpPr>
          <p:spPr>
            <a:xfrm>
              <a:off x="2292948" y="3186557"/>
              <a:ext cx="1337097" cy="10758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5"/>
            <p:cNvSpPr/>
            <p:nvPr/>
          </p:nvSpPr>
          <p:spPr>
            <a:xfrm>
              <a:off x="2292948" y="3386348"/>
              <a:ext cx="1337097" cy="10758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5"/>
            <p:cNvSpPr/>
            <p:nvPr/>
          </p:nvSpPr>
          <p:spPr>
            <a:xfrm>
              <a:off x="2292948" y="3586148"/>
              <a:ext cx="1337097" cy="9221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5"/>
            <p:cNvSpPr/>
            <p:nvPr/>
          </p:nvSpPr>
          <p:spPr>
            <a:xfrm>
              <a:off x="1447666" y="3125080"/>
              <a:ext cx="553281" cy="368853"/>
            </a:xfrm>
            <a:custGeom>
              <a:avLst/>
              <a:gdLst/>
              <a:ahLst/>
              <a:cxnLst/>
              <a:rect l="l" t="t" r="r" b="b"/>
              <a:pathLst>
                <a:path w="132" h="92" extrusionOk="0">
                  <a:moveTo>
                    <a:pt x="132" y="16"/>
                  </a:moveTo>
                  <a:lnTo>
                    <a:pt x="131" y="13"/>
                  </a:lnTo>
                  <a:lnTo>
                    <a:pt x="120" y="2"/>
                  </a:lnTo>
                  <a:cubicBezTo>
                    <a:pt x="118" y="0"/>
                    <a:pt x="115" y="0"/>
                    <a:pt x="113" y="2"/>
                  </a:cubicBezTo>
                  <a:lnTo>
                    <a:pt x="58" y="57"/>
                  </a:lnTo>
                  <a:lnTo>
                    <a:pt x="21" y="19"/>
                  </a:lnTo>
                  <a:lnTo>
                    <a:pt x="17" y="18"/>
                  </a:lnTo>
                  <a:lnTo>
                    <a:pt x="13" y="19"/>
                  </a:lnTo>
                  <a:lnTo>
                    <a:pt x="2" y="30"/>
                  </a:lnTo>
                  <a:cubicBezTo>
                    <a:pt x="0" y="32"/>
                    <a:pt x="0" y="36"/>
                    <a:pt x="2" y="38"/>
                  </a:cubicBezTo>
                  <a:lnTo>
                    <a:pt x="54" y="90"/>
                  </a:lnTo>
                  <a:cubicBezTo>
                    <a:pt x="56" y="92"/>
                    <a:pt x="59" y="92"/>
                    <a:pt x="61" y="90"/>
                  </a:cubicBezTo>
                  <a:lnTo>
                    <a:pt x="131" y="20"/>
                  </a:lnTo>
                  <a:lnTo>
                    <a:pt x="132" y="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5"/>
            <p:cNvSpPr/>
            <p:nvPr/>
          </p:nvSpPr>
          <p:spPr>
            <a:xfrm>
              <a:off x="1293977" y="3893527"/>
              <a:ext cx="845293" cy="829921"/>
            </a:xfrm>
            <a:custGeom>
              <a:avLst/>
              <a:gdLst/>
              <a:ahLst/>
              <a:cxnLst/>
              <a:rect l="l" t="t" r="r" b="b"/>
              <a:pathLst>
                <a:path w="205" h="199" extrusionOk="0">
                  <a:moveTo>
                    <a:pt x="33" y="18"/>
                  </a:moveTo>
                  <a:cubicBezTo>
                    <a:pt x="25" y="18"/>
                    <a:pt x="18" y="25"/>
                    <a:pt x="18" y="33"/>
                  </a:cubicBezTo>
                  <a:lnTo>
                    <a:pt x="18" y="167"/>
                  </a:lnTo>
                  <a:cubicBezTo>
                    <a:pt x="18" y="175"/>
                    <a:pt x="25" y="182"/>
                    <a:pt x="33" y="182"/>
                  </a:cubicBezTo>
                  <a:lnTo>
                    <a:pt x="172" y="182"/>
                  </a:lnTo>
                  <a:cubicBezTo>
                    <a:pt x="180" y="182"/>
                    <a:pt x="187" y="175"/>
                    <a:pt x="187" y="167"/>
                  </a:cubicBezTo>
                  <a:lnTo>
                    <a:pt x="187" y="33"/>
                  </a:lnTo>
                  <a:cubicBezTo>
                    <a:pt x="187" y="25"/>
                    <a:pt x="180" y="18"/>
                    <a:pt x="172" y="18"/>
                  </a:cubicBezTo>
                  <a:lnTo>
                    <a:pt x="33" y="18"/>
                  </a:lnTo>
                  <a:close/>
                  <a:moveTo>
                    <a:pt x="172" y="199"/>
                  </a:moveTo>
                  <a:lnTo>
                    <a:pt x="33" y="199"/>
                  </a:lnTo>
                  <a:cubicBezTo>
                    <a:pt x="15" y="199"/>
                    <a:pt x="0" y="185"/>
                    <a:pt x="0" y="167"/>
                  </a:cubicBezTo>
                  <a:lnTo>
                    <a:pt x="0" y="33"/>
                  </a:lnTo>
                  <a:cubicBezTo>
                    <a:pt x="0" y="15"/>
                    <a:pt x="15" y="0"/>
                    <a:pt x="33" y="0"/>
                  </a:cubicBezTo>
                  <a:lnTo>
                    <a:pt x="172" y="0"/>
                  </a:lnTo>
                  <a:cubicBezTo>
                    <a:pt x="190" y="0"/>
                    <a:pt x="205" y="15"/>
                    <a:pt x="205" y="33"/>
                  </a:cubicBezTo>
                  <a:lnTo>
                    <a:pt x="205" y="167"/>
                  </a:lnTo>
                  <a:cubicBezTo>
                    <a:pt x="205" y="185"/>
                    <a:pt x="190" y="199"/>
                    <a:pt x="172" y="199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5"/>
            <p:cNvSpPr/>
            <p:nvPr/>
          </p:nvSpPr>
          <p:spPr>
            <a:xfrm>
              <a:off x="2292948" y="3985742"/>
              <a:ext cx="507179" cy="9221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5"/>
            <p:cNvSpPr/>
            <p:nvPr/>
          </p:nvSpPr>
          <p:spPr>
            <a:xfrm>
              <a:off x="2292948" y="4185531"/>
              <a:ext cx="1337097" cy="10758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5"/>
            <p:cNvSpPr/>
            <p:nvPr/>
          </p:nvSpPr>
          <p:spPr>
            <a:xfrm>
              <a:off x="2292948" y="4385333"/>
              <a:ext cx="1337097" cy="10758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5"/>
            <p:cNvSpPr/>
            <p:nvPr/>
          </p:nvSpPr>
          <p:spPr>
            <a:xfrm>
              <a:off x="2292948" y="4569761"/>
              <a:ext cx="1337097" cy="10758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15"/>
            <p:cNvSpPr/>
            <p:nvPr/>
          </p:nvSpPr>
          <p:spPr>
            <a:xfrm>
              <a:off x="1447666" y="4108693"/>
              <a:ext cx="553281" cy="384228"/>
            </a:xfrm>
            <a:custGeom>
              <a:avLst/>
              <a:gdLst/>
              <a:ahLst/>
              <a:cxnLst/>
              <a:rect l="l" t="t" r="r" b="b"/>
              <a:pathLst>
                <a:path w="132" h="92" extrusionOk="0">
                  <a:moveTo>
                    <a:pt x="132" y="16"/>
                  </a:moveTo>
                  <a:lnTo>
                    <a:pt x="131" y="12"/>
                  </a:lnTo>
                  <a:lnTo>
                    <a:pt x="120" y="2"/>
                  </a:lnTo>
                  <a:cubicBezTo>
                    <a:pt x="118" y="0"/>
                    <a:pt x="115" y="0"/>
                    <a:pt x="113" y="2"/>
                  </a:cubicBezTo>
                  <a:lnTo>
                    <a:pt x="58" y="57"/>
                  </a:lnTo>
                  <a:lnTo>
                    <a:pt x="21" y="19"/>
                  </a:lnTo>
                  <a:lnTo>
                    <a:pt x="17" y="17"/>
                  </a:lnTo>
                  <a:lnTo>
                    <a:pt x="13" y="19"/>
                  </a:lnTo>
                  <a:lnTo>
                    <a:pt x="2" y="30"/>
                  </a:lnTo>
                  <a:cubicBezTo>
                    <a:pt x="0" y="32"/>
                    <a:pt x="0" y="36"/>
                    <a:pt x="2" y="38"/>
                  </a:cubicBezTo>
                  <a:lnTo>
                    <a:pt x="54" y="89"/>
                  </a:lnTo>
                  <a:cubicBezTo>
                    <a:pt x="56" y="92"/>
                    <a:pt x="59" y="92"/>
                    <a:pt x="61" y="89"/>
                  </a:cubicBezTo>
                  <a:lnTo>
                    <a:pt x="131" y="20"/>
                  </a:lnTo>
                  <a:lnTo>
                    <a:pt x="132" y="1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15"/>
            <p:cNvSpPr/>
            <p:nvPr/>
          </p:nvSpPr>
          <p:spPr>
            <a:xfrm>
              <a:off x="1293977" y="4877137"/>
              <a:ext cx="845293" cy="829921"/>
            </a:xfrm>
            <a:custGeom>
              <a:avLst/>
              <a:gdLst/>
              <a:ahLst/>
              <a:cxnLst/>
              <a:rect l="l" t="t" r="r" b="b"/>
              <a:pathLst>
                <a:path w="205" h="199" extrusionOk="0">
                  <a:moveTo>
                    <a:pt x="33" y="18"/>
                  </a:moveTo>
                  <a:cubicBezTo>
                    <a:pt x="25" y="18"/>
                    <a:pt x="18" y="24"/>
                    <a:pt x="18" y="32"/>
                  </a:cubicBezTo>
                  <a:lnTo>
                    <a:pt x="18" y="166"/>
                  </a:lnTo>
                  <a:cubicBezTo>
                    <a:pt x="18" y="174"/>
                    <a:pt x="25" y="181"/>
                    <a:pt x="33" y="181"/>
                  </a:cubicBezTo>
                  <a:lnTo>
                    <a:pt x="172" y="181"/>
                  </a:lnTo>
                  <a:cubicBezTo>
                    <a:pt x="180" y="181"/>
                    <a:pt x="187" y="174"/>
                    <a:pt x="187" y="166"/>
                  </a:cubicBezTo>
                  <a:lnTo>
                    <a:pt x="187" y="32"/>
                  </a:lnTo>
                  <a:cubicBezTo>
                    <a:pt x="187" y="24"/>
                    <a:pt x="180" y="18"/>
                    <a:pt x="172" y="18"/>
                  </a:cubicBezTo>
                  <a:lnTo>
                    <a:pt x="33" y="18"/>
                  </a:lnTo>
                  <a:close/>
                  <a:moveTo>
                    <a:pt x="172" y="199"/>
                  </a:moveTo>
                  <a:lnTo>
                    <a:pt x="33" y="199"/>
                  </a:lnTo>
                  <a:cubicBezTo>
                    <a:pt x="15" y="199"/>
                    <a:pt x="0" y="184"/>
                    <a:pt x="0" y="166"/>
                  </a:cubicBezTo>
                  <a:lnTo>
                    <a:pt x="0" y="32"/>
                  </a:lnTo>
                  <a:cubicBezTo>
                    <a:pt x="0" y="14"/>
                    <a:pt x="15" y="0"/>
                    <a:pt x="33" y="0"/>
                  </a:cubicBezTo>
                  <a:lnTo>
                    <a:pt x="172" y="0"/>
                  </a:lnTo>
                  <a:cubicBezTo>
                    <a:pt x="190" y="0"/>
                    <a:pt x="205" y="14"/>
                    <a:pt x="205" y="32"/>
                  </a:cubicBezTo>
                  <a:lnTo>
                    <a:pt x="205" y="166"/>
                  </a:lnTo>
                  <a:cubicBezTo>
                    <a:pt x="205" y="184"/>
                    <a:pt x="190" y="199"/>
                    <a:pt x="172" y="199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15"/>
            <p:cNvSpPr/>
            <p:nvPr/>
          </p:nvSpPr>
          <p:spPr>
            <a:xfrm>
              <a:off x="2292948" y="4953978"/>
              <a:ext cx="507179" cy="10758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15"/>
            <p:cNvSpPr/>
            <p:nvPr/>
          </p:nvSpPr>
          <p:spPr>
            <a:xfrm>
              <a:off x="2292948" y="5153780"/>
              <a:ext cx="1337097" cy="10758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15"/>
            <p:cNvSpPr/>
            <p:nvPr/>
          </p:nvSpPr>
          <p:spPr>
            <a:xfrm>
              <a:off x="2292948" y="5353569"/>
              <a:ext cx="1337097" cy="10758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15"/>
            <p:cNvSpPr/>
            <p:nvPr/>
          </p:nvSpPr>
          <p:spPr>
            <a:xfrm>
              <a:off x="2292948" y="5553372"/>
              <a:ext cx="1337097" cy="9221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15"/>
            <p:cNvSpPr/>
            <p:nvPr/>
          </p:nvSpPr>
          <p:spPr>
            <a:xfrm>
              <a:off x="1447666" y="5076929"/>
              <a:ext cx="553281" cy="384228"/>
            </a:xfrm>
            <a:custGeom>
              <a:avLst/>
              <a:gdLst/>
              <a:ahLst/>
              <a:cxnLst/>
              <a:rect l="l" t="t" r="r" b="b"/>
              <a:pathLst>
                <a:path w="132" h="92" extrusionOk="0">
                  <a:moveTo>
                    <a:pt x="132" y="16"/>
                  </a:moveTo>
                  <a:lnTo>
                    <a:pt x="131" y="12"/>
                  </a:lnTo>
                  <a:lnTo>
                    <a:pt x="120" y="2"/>
                  </a:lnTo>
                  <a:cubicBezTo>
                    <a:pt x="118" y="0"/>
                    <a:pt x="115" y="0"/>
                    <a:pt x="113" y="2"/>
                  </a:cubicBezTo>
                  <a:lnTo>
                    <a:pt x="58" y="57"/>
                  </a:lnTo>
                  <a:lnTo>
                    <a:pt x="21" y="19"/>
                  </a:lnTo>
                  <a:lnTo>
                    <a:pt x="17" y="18"/>
                  </a:lnTo>
                  <a:lnTo>
                    <a:pt x="13" y="19"/>
                  </a:lnTo>
                  <a:lnTo>
                    <a:pt x="2" y="30"/>
                  </a:lnTo>
                  <a:cubicBezTo>
                    <a:pt x="0" y="32"/>
                    <a:pt x="0" y="36"/>
                    <a:pt x="2" y="38"/>
                  </a:cubicBezTo>
                  <a:lnTo>
                    <a:pt x="54" y="90"/>
                  </a:lnTo>
                  <a:cubicBezTo>
                    <a:pt x="56" y="92"/>
                    <a:pt x="59" y="92"/>
                    <a:pt x="61" y="90"/>
                  </a:cubicBezTo>
                  <a:lnTo>
                    <a:pt x="131" y="20"/>
                  </a:lnTo>
                  <a:lnTo>
                    <a:pt x="132" y="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8" name="Google Shape;468;p15"/>
          <p:cNvSpPr/>
          <p:nvPr/>
        </p:nvSpPr>
        <p:spPr>
          <a:xfrm>
            <a:off x="3584205" y="1348308"/>
            <a:ext cx="566777" cy="5667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15"/>
          <p:cNvSpPr/>
          <p:nvPr/>
        </p:nvSpPr>
        <p:spPr>
          <a:xfrm>
            <a:off x="3584205" y="2772545"/>
            <a:ext cx="566777" cy="5667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5"/>
          <p:cNvSpPr/>
          <p:nvPr/>
        </p:nvSpPr>
        <p:spPr>
          <a:xfrm>
            <a:off x="3584205" y="4640921"/>
            <a:ext cx="566777" cy="5667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5"/>
          <p:cNvSpPr txBox="1"/>
          <p:nvPr/>
        </p:nvSpPr>
        <p:spPr>
          <a:xfrm>
            <a:off x="4210493" y="1340768"/>
            <a:ext cx="449757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se a gente estipular uma </a:t>
            </a:r>
            <a:r>
              <a:rPr lang="pt-BR" sz="16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combinação binária 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cada símbolo?</a:t>
            </a:r>
            <a:endParaRPr/>
          </a:p>
        </p:txBody>
      </p:sp>
      <p:sp>
        <p:nvSpPr>
          <p:cNvPr id="472" name="Google Shape;472;p15"/>
          <p:cNvSpPr txBox="1"/>
          <p:nvPr/>
        </p:nvSpPr>
        <p:spPr>
          <a:xfrm>
            <a:off x="4210493" y="2765005"/>
            <a:ext cx="449757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 exemplo, o Símbolo</a:t>
            </a:r>
            <a:r>
              <a:rPr lang="pt-BR" sz="16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6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“A” 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0100 0001 -&gt; </a:t>
            </a:r>
            <a:r>
              <a:rPr lang="pt-BR" sz="16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0x41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-&gt; 65 decimal </a:t>
            </a:r>
            <a:endParaRPr/>
          </a:p>
        </p:txBody>
      </p:sp>
      <p:sp>
        <p:nvSpPr>
          <p:cNvPr id="473" name="Google Shape;473;p15"/>
          <p:cNvSpPr txBox="1"/>
          <p:nvPr/>
        </p:nvSpPr>
        <p:spPr>
          <a:xfrm>
            <a:off x="4210493" y="4017827"/>
            <a:ext cx="4497572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 e como a gente representaria o número </a:t>
            </a:r>
            <a:r>
              <a:rPr lang="pt-BR" sz="16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“65”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São dois símbolos “6” e “5”: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“6” = 0011 0110 -&gt; 0x36 -&gt; 54 decimal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“5” = 0011 0101 -&gt; 0x35 -&gt; 53 decimal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Portanto “65” = 0x3635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6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Tabela ASCII</a:t>
            </a:r>
            <a:endParaRPr/>
          </a:p>
        </p:txBody>
      </p:sp>
      <p:pic>
        <p:nvPicPr>
          <p:cNvPr id="480" name="Google Shape;48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057" y="882444"/>
            <a:ext cx="8299886" cy="509311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16"/>
          <p:cNvSpPr txBox="1"/>
          <p:nvPr/>
        </p:nvSpPr>
        <p:spPr>
          <a:xfrm>
            <a:off x="1217035" y="5975556"/>
            <a:ext cx="670992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https://pt.wikipedia.org/wiki/Ficheiro:ASCII-Table-wide.svg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7"/>
          <p:cNvSpPr txBox="1"/>
          <p:nvPr/>
        </p:nvSpPr>
        <p:spPr>
          <a:xfrm>
            <a:off x="228600" y="133350"/>
            <a:ext cx="6324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Exercícios de tabela ASCII</a:t>
            </a:r>
            <a:endParaRPr dirty="0"/>
          </a:p>
        </p:txBody>
      </p:sp>
      <p:sp>
        <p:nvSpPr>
          <p:cNvPr id="487" name="Google Shape;487;p17"/>
          <p:cNvSpPr txBox="1"/>
          <p:nvPr/>
        </p:nvSpPr>
        <p:spPr>
          <a:xfrm>
            <a:off x="395536" y="972550"/>
            <a:ext cx="8352928" cy="4976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Calibri"/>
              <a:buAutoNum type="arabicPeriod"/>
            </a:pP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 é o código ASCII para o caractere 'A'?</a:t>
            </a:r>
            <a:endParaRPr sz="1100"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Calibri"/>
              <a:buAutoNum type="arabicPeriod"/>
            </a:pP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 é o caractere representado pelo código ASCII 97?</a:t>
            </a:r>
            <a:endParaRPr sz="1100"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Calibri"/>
              <a:buAutoNum type="arabicPeriod"/>
            </a:pP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 é o código ASCII para o caractere '$'?</a:t>
            </a:r>
            <a:endParaRPr sz="1100"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Calibri"/>
              <a:buAutoNum type="arabicPeriod"/>
            </a:pP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 é o código ASCII para o caractere de espaço em branco?</a:t>
            </a:r>
            <a:endParaRPr sz="1100"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Calibri"/>
              <a:buAutoNum type="arabicPeriod"/>
            </a:pP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Quais são os códigos ASCII para os dígitos de 0 a 9?</a:t>
            </a:r>
            <a:endParaRPr sz="1100"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Calibri"/>
              <a:buAutoNum type="arabicPeriod"/>
            </a:pP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 é o código ASCII para o caractere de nova linha?</a:t>
            </a:r>
            <a:endParaRPr sz="1100"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Calibri"/>
              <a:buAutoNum type="arabicPeriod"/>
            </a:pP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Quais são os códigos ASCII para as letras maiúsculas de A à Z?</a:t>
            </a:r>
            <a:endParaRPr sz="1100"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Calibri"/>
              <a:buAutoNum type="arabicPeriod"/>
            </a:pP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 é o código ASCII para o caractere '%'?</a:t>
            </a:r>
            <a:endParaRPr sz="1100"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Calibri"/>
              <a:buAutoNum type="arabicPeriod"/>
            </a:pP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 é o caractere representado pelo código ASCII 115?</a:t>
            </a:r>
            <a:endParaRPr sz="11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Calibri"/>
              <a:buAutoNum type="arabicPeriod"/>
            </a:pP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 é o código ASCII para o caractere '#'?</a:t>
            </a:r>
            <a:endParaRPr sz="11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Calibri"/>
              <a:buAutoNum type="arabicPeriod"/>
            </a:pP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 é o caractere representado pelo código ASCII 83 em minúsculas?</a:t>
            </a:r>
            <a:endParaRPr sz="11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Calibri"/>
              <a:buAutoNum type="arabicPeriod"/>
            </a:pP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Quais são os códigos ASCII para as letras minúsculas de a à z?</a:t>
            </a:r>
            <a:endParaRPr sz="11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Calibri"/>
              <a:buAutoNum type="arabicPeriod"/>
            </a:pP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 é o código ASCII para o caractere de tabulação (</a:t>
            </a:r>
            <a:r>
              <a:rPr lang="pt-BR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</a:t>
            </a: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)?</a:t>
            </a:r>
            <a:endParaRPr sz="11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Calibri"/>
              <a:buAutoNum type="arabicPeriod"/>
            </a:pP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 é o código ASCII para o caractere '&amp;'?</a:t>
            </a:r>
            <a:endParaRPr sz="11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Calibri"/>
              <a:buAutoNum type="arabicPeriod"/>
            </a:pP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 é o código ASCII para o caractere '9' em vez do valor numérico 9?</a:t>
            </a:r>
            <a:endParaRPr sz="1100" dirty="0"/>
          </a:p>
          <a:p>
            <a:pPr marL="228600" marR="0" lvl="0" indent="-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Calibri"/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17" descr="Resultado de imagem para nerd vector 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0072" y="2060848"/>
            <a:ext cx="3648407" cy="2736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8"/>
          <p:cNvSpPr txBox="1"/>
          <p:nvPr/>
        </p:nvSpPr>
        <p:spPr>
          <a:xfrm>
            <a:off x="228600" y="133350"/>
            <a:ext cx="80158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Canais RGB para Imagens</a:t>
            </a:r>
            <a:endParaRPr/>
          </a:p>
        </p:txBody>
      </p:sp>
      <p:sp>
        <p:nvSpPr>
          <p:cNvPr id="495" name="Google Shape;495;p18"/>
          <p:cNvSpPr txBox="1"/>
          <p:nvPr/>
        </p:nvSpPr>
        <p:spPr>
          <a:xfrm>
            <a:off x="467543" y="836712"/>
            <a:ext cx="8416635" cy="705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400"/>
              <a:buFont typeface="Noto Sans Symbols"/>
              <a:buChar char="❖"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Digital: </a:t>
            </a: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Representação numérica de uma imagem visual, capturada por uma câmera digital ou digitalizada a partir de uma imagem analógica.</a:t>
            </a:r>
            <a:endParaRPr/>
          </a:p>
        </p:txBody>
      </p:sp>
      <p:grpSp>
        <p:nvGrpSpPr>
          <p:cNvPr id="496" name="Google Shape;496;p18"/>
          <p:cNvGrpSpPr/>
          <p:nvPr/>
        </p:nvGrpSpPr>
        <p:grpSpPr>
          <a:xfrm>
            <a:off x="467543" y="1628800"/>
            <a:ext cx="8282906" cy="1997919"/>
            <a:chOff x="467543" y="1919137"/>
            <a:chExt cx="8282906" cy="1997919"/>
          </a:xfrm>
        </p:grpSpPr>
        <p:pic>
          <p:nvPicPr>
            <p:cNvPr id="497" name="Google Shape;497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7543" y="2315368"/>
              <a:ext cx="1257648" cy="12576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8" name="Google Shape;498;p18"/>
            <p:cNvSpPr txBox="1"/>
            <p:nvPr/>
          </p:nvSpPr>
          <p:spPr>
            <a:xfrm>
              <a:off x="1331640" y="1919137"/>
              <a:ext cx="7418809" cy="19979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265B"/>
                </a:buClr>
                <a:buSzPts val="1400"/>
                <a:buFont typeface="Noto Sans Symbols"/>
                <a:buChar char="❖"/>
              </a:pPr>
              <a:r>
                <a:rPr lang="pt-BR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REPRESENTAÇÃO NUMÉRICA? COMO ASSIM !?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628650" marR="0" lvl="1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265B"/>
                </a:buClr>
                <a:buSzPts val="1400"/>
                <a:buFont typeface="Noto Sans Symbols"/>
                <a:buChar char="❖"/>
              </a:pPr>
              <a:r>
                <a:rPr lang="pt-B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imagem digital é composta por pixels;</a:t>
              </a:r>
              <a:endParaRPr/>
            </a:p>
            <a:p>
              <a:pPr marL="1085850" marR="0" lvl="2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265B"/>
                </a:buClr>
                <a:buSzPts val="1400"/>
                <a:buFont typeface="Noto Sans Symbols"/>
                <a:buChar char="❖"/>
              </a:pPr>
              <a:r>
                <a:rPr lang="pt-B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Imagens coloridas são representadas por três canais: R(red), G(green) e B(blue), sendo que o pixel possui informações sobre as três cores. Exemplo #FF25AB;</a:t>
              </a:r>
              <a:endParaRPr/>
            </a:p>
            <a:p>
              <a:pPr marL="1085850" marR="0" lvl="2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265B"/>
                </a:buClr>
                <a:buSzPts val="1400"/>
                <a:buFont typeface="Noto Sans Symbols"/>
                <a:buChar char="❖"/>
              </a:pPr>
              <a:r>
                <a:rPr lang="pt-B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Imagens em escala de cinza são representadas por um canal e o valor do pixel representa a intensidade luminosa naquele ponto;</a:t>
              </a:r>
              <a:endParaRPr/>
            </a:p>
          </p:txBody>
        </p:sp>
      </p:grpSp>
      <p:pic>
        <p:nvPicPr>
          <p:cNvPr id="499" name="Google Shape;49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560" y="3717032"/>
            <a:ext cx="3838947" cy="2217422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18"/>
          <p:cNvSpPr txBox="1"/>
          <p:nvPr/>
        </p:nvSpPr>
        <p:spPr>
          <a:xfrm>
            <a:off x="434751" y="5959606"/>
            <a:ext cx="4572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https://subscription.packtpub.com/book/all-products/9781789613964/2/ch02lvl1sec15/convolution-on-rgb-images</a:t>
            </a:r>
            <a:endParaRPr/>
          </a:p>
        </p:txBody>
      </p:sp>
      <p:pic>
        <p:nvPicPr>
          <p:cNvPr id="501" name="Google Shape;501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02103" y="3638018"/>
            <a:ext cx="4156720" cy="252728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18"/>
          <p:cNvSpPr txBox="1"/>
          <p:nvPr/>
        </p:nvSpPr>
        <p:spPr>
          <a:xfrm>
            <a:off x="4680520" y="6237312"/>
            <a:ext cx="35638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https://www.researchgate.net/figure/Figure-216-A-8-bit-grayscale-image-pixel-value-ranges-between-0-black_fig14_3288284601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9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Representação de vídeo</a:t>
            </a:r>
            <a:endParaRPr/>
          </a:p>
        </p:txBody>
      </p:sp>
      <p:pic>
        <p:nvPicPr>
          <p:cNvPr id="509" name="Google Shape;509;p19" title="Grumpy Cloud FLIPBOO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04" y="2132856"/>
            <a:ext cx="5360034" cy="3028419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19"/>
          <p:cNvSpPr/>
          <p:nvPr/>
        </p:nvSpPr>
        <p:spPr>
          <a:xfrm>
            <a:off x="5721007" y="4327459"/>
            <a:ext cx="468411" cy="4684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9"/>
          <p:cNvSpPr/>
          <p:nvPr/>
        </p:nvSpPr>
        <p:spPr>
          <a:xfrm>
            <a:off x="5721007" y="2305365"/>
            <a:ext cx="468411" cy="4684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9"/>
          <p:cNvSpPr/>
          <p:nvPr/>
        </p:nvSpPr>
        <p:spPr>
          <a:xfrm>
            <a:off x="5721007" y="3316412"/>
            <a:ext cx="468411" cy="4684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9"/>
          <p:cNvSpPr txBox="1"/>
          <p:nvPr/>
        </p:nvSpPr>
        <p:spPr>
          <a:xfrm>
            <a:off x="6229292" y="2204864"/>
            <a:ext cx="2914708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Nada mais é que a apresentação de várias imagens digitais na sequência.</a:t>
            </a:r>
            <a:endParaRPr/>
          </a:p>
        </p:txBody>
      </p:sp>
      <p:sp>
        <p:nvSpPr>
          <p:cNvPr id="514" name="Google Shape;514;p19"/>
          <p:cNvSpPr txBox="1"/>
          <p:nvPr/>
        </p:nvSpPr>
        <p:spPr>
          <a:xfrm>
            <a:off x="6229292" y="3215911"/>
            <a:ext cx="2914708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 medida comum para apresentação de vídeo digital é a FPS (Frames per Second).</a:t>
            </a:r>
            <a:endParaRPr/>
          </a:p>
        </p:txBody>
      </p:sp>
      <p:sp>
        <p:nvSpPr>
          <p:cNvPr id="515" name="Google Shape;515;p19"/>
          <p:cNvSpPr txBox="1"/>
          <p:nvPr/>
        </p:nvSpPr>
        <p:spPr>
          <a:xfrm>
            <a:off x="6229292" y="4226958"/>
            <a:ext cx="291470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vídeo ao lado foi feito com uma câmera digital, que tirou varias fotos por segundo e as colocou em sequência.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Engenharia de Software</a:t>
            </a:r>
            <a:endParaRPr sz="3497" b="0" i="0" u="none" strike="noStrike" cap="none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EDGE COMPUTING &amp; COMPUTER SYSTEMS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471" y="103174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1784" y="34290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"/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02 – Sistemas de Numeração e Representação</a:t>
            </a:r>
            <a:endParaRPr/>
          </a:p>
        </p:txBody>
      </p:sp>
      <p:grpSp>
        <p:nvGrpSpPr>
          <p:cNvPr id="136" name="Google Shape;136;p2"/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37" name="Google Shape;137;p2"/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Prof. Airton Y. C. Toyofuku </a:t>
              </a:r>
              <a:endParaRPr/>
            </a:p>
          </p:txBody>
        </p:sp>
        <p:grpSp>
          <p:nvGrpSpPr>
            <p:cNvPr id="138" name="Google Shape;138;p2"/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39" name="Google Shape;139;p2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2" name="Google Shape;142;p2"/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profairton.toyofuku@fiap.com.br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0"/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Laboratório – TinkerCAD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0"/>
          <p:cNvSpPr txBox="1"/>
          <p:nvPr/>
        </p:nvSpPr>
        <p:spPr>
          <a:xfrm>
            <a:off x="323528" y="1329426"/>
            <a:ext cx="3460609" cy="4619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Objetivo deste laboratório é conhecer o aplicativo TinkerCad, um simulador de circuitos eletrônicos básicos. Usaremos esse simulador como ferramenta para testarmos e avaliarmos nossos projetos, antes de partirmos para a montagem prática, pois “Se no simulador funciona, e na montagem não, então tem algum fio solto...” </a:t>
            </a:r>
            <a:endParaRPr/>
          </a:p>
        </p:txBody>
      </p:sp>
      <p:pic>
        <p:nvPicPr>
          <p:cNvPr id="523" name="Google Shape;52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1920" y="1472208"/>
            <a:ext cx="5235260" cy="1380728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20"/>
          <p:cNvSpPr txBox="1"/>
          <p:nvPr/>
        </p:nvSpPr>
        <p:spPr>
          <a:xfrm>
            <a:off x="3995936" y="5068911"/>
            <a:ext cx="4828761" cy="88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Acesse o </a:t>
            </a:r>
            <a:r>
              <a:rPr lang="pt-BR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https://www.tinkercad.com/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crie uma conta e  vamos montar o nosso primeiro projeto!</a:t>
            </a:r>
            <a:endParaRPr/>
          </a:p>
        </p:txBody>
      </p:sp>
      <p:pic>
        <p:nvPicPr>
          <p:cNvPr id="525" name="Google Shape;525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48064" y="2987287"/>
            <a:ext cx="2610446" cy="2025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1"/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Laboratório – Piscando LED</a:t>
            </a:r>
            <a:endParaRPr/>
          </a:p>
        </p:txBody>
      </p:sp>
      <p:pic>
        <p:nvPicPr>
          <p:cNvPr id="532" name="Google Shape;532;p21"/>
          <p:cNvPicPr preferRelativeResize="0"/>
          <p:nvPr/>
        </p:nvPicPr>
        <p:blipFill rotWithShape="1">
          <a:blip r:embed="rId3">
            <a:alphaModFix/>
          </a:blip>
          <a:srcRect l="22697"/>
          <a:stretch/>
        </p:blipFill>
        <p:spPr>
          <a:xfrm rot="5400000">
            <a:off x="3913112" y="2359696"/>
            <a:ext cx="5638255" cy="3168352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21"/>
          <p:cNvSpPr txBox="1"/>
          <p:nvPr/>
        </p:nvSpPr>
        <p:spPr>
          <a:xfrm>
            <a:off x="175287" y="1124744"/>
            <a:ext cx="4972776" cy="41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Agora que temos acesso ao </a:t>
            </a:r>
            <a:r>
              <a:rPr lang="pt-B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TinkerCad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vamos montar o nosso primeiro circuito. </a:t>
            </a:r>
            <a:r>
              <a:rPr lang="pt-BR" sz="18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Um Pisca Led Simples.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Nesse projeto vamos conhecer a interface de programação do Arduino e entender um poquinho como o hardware de prototipagem funciona.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Material necessário: </a:t>
            </a:r>
            <a:endParaRPr/>
          </a:p>
          <a:p>
            <a:pPr marL="300038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1 Arduino;</a:t>
            </a:r>
            <a:endParaRPr/>
          </a:p>
          <a:p>
            <a:pPr marL="300038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1 Resistor de 150;</a:t>
            </a:r>
            <a:endParaRPr/>
          </a:p>
          <a:p>
            <a:pPr marL="300038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1 Led (qualquer cor);</a:t>
            </a:r>
            <a:endParaRPr/>
          </a:p>
          <a:p>
            <a:pPr marL="300038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1 Protoboard;</a:t>
            </a:r>
            <a:endParaRPr/>
          </a:p>
          <a:p>
            <a:pPr marL="300038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Jumpers cables.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p21" descr="Resultado de imagem para nerd vector 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3768" y="3454366"/>
            <a:ext cx="2298989" cy="1724241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21"/>
          <p:cNvSpPr txBox="1"/>
          <p:nvPr/>
        </p:nvSpPr>
        <p:spPr>
          <a:xfrm>
            <a:off x="247295" y="5309807"/>
            <a:ext cx="2740529" cy="42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Projeto 01 – LED Flasher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2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Conhecendo o Hardware</a:t>
            </a:r>
            <a:endParaRPr/>
          </a:p>
        </p:txBody>
      </p:sp>
      <p:pic>
        <p:nvPicPr>
          <p:cNvPr id="541" name="Google Shape;541;p22"/>
          <p:cNvPicPr preferRelativeResize="0"/>
          <p:nvPr/>
        </p:nvPicPr>
        <p:blipFill rotWithShape="1">
          <a:blip r:embed="rId3">
            <a:alphaModFix/>
          </a:blip>
          <a:srcRect l="22697"/>
          <a:stretch/>
        </p:blipFill>
        <p:spPr>
          <a:xfrm>
            <a:off x="1043608" y="1556792"/>
            <a:ext cx="7175961" cy="403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3"/>
          <p:cNvSpPr txBox="1"/>
          <p:nvPr/>
        </p:nvSpPr>
        <p:spPr>
          <a:xfrm>
            <a:off x="228600" y="133350"/>
            <a:ext cx="794380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Conhecendo o Hardware – Protoboard – Matriz de Contatos Elétricos</a:t>
            </a:r>
            <a:endParaRPr/>
          </a:p>
        </p:txBody>
      </p:sp>
      <p:pic>
        <p:nvPicPr>
          <p:cNvPr id="547" name="Google Shape;54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09" y="2071032"/>
            <a:ext cx="5498060" cy="35902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8" name="Google Shape;548;p23"/>
          <p:cNvGrpSpPr/>
          <p:nvPr/>
        </p:nvGrpSpPr>
        <p:grpSpPr>
          <a:xfrm>
            <a:off x="5645224" y="5176982"/>
            <a:ext cx="3384375" cy="827290"/>
            <a:chOff x="638716" y="5204487"/>
            <a:chExt cx="10971393" cy="1103053"/>
          </a:xfrm>
        </p:grpSpPr>
        <p:sp>
          <p:nvSpPr>
            <p:cNvPr id="549" name="Google Shape;549;p23"/>
            <p:cNvSpPr/>
            <p:nvPr/>
          </p:nvSpPr>
          <p:spPr>
            <a:xfrm>
              <a:off x="1378424" y="5204487"/>
              <a:ext cx="10231685" cy="11030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4000" tIns="45700" rIns="432000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As linhas F,G,H,I e J seguem o mesmo padrão, com a diferença que </a:t>
              </a:r>
              <a:r>
                <a:rPr lang="pt-BR" sz="11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não falam com a coluna de cima</a:t>
              </a:r>
              <a:r>
                <a:rPr lang="pt-B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1200"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638716" y="5211511"/>
              <a:ext cx="1046053" cy="1096027"/>
            </a:xfrm>
            <a:prstGeom prst="homePlate">
              <a:avLst>
                <a:gd name="adj" fmla="val 2732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1" name="Google Shape;551;p23"/>
          <p:cNvGrpSpPr/>
          <p:nvPr/>
        </p:nvGrpSpPr>
        <p:grpSpPr>
          <a:xfrm>
            <a:off x="5652120" y="1573808"/>
            <a:ext cx="3384376" cy="868685"/>
            <a:chOff x="5652120" y="1700808"/>
            <a:chExt cx="3384376" cy="868685"/>
          </a:xfrm>
        </p:grpSpPr>
        <p:grpSp>
          <p:nvGrpSpPr>
            <p:cNvPr id="552" name="Google Shape;552;p23"/>
            <p:cNvGrpSpPr/>
            <p:nvPr/>
          </p:nvGrpSpPr>
          <p:grpSpPr>
            <a:xfrm>
              <a:off x="5652120" y="1700808"/>
              <a:ext cx="3384376" cy="835059"/>
              <a:chOff x="638714" y="1308295"/>
              <a:chExt cx="10971395" cy="1113412"/>
            </a:xfrm>
          </p:grpSpPr>
          <p:sp>
            <p:nvSpPr>
              <p:cNvPr id="553" name="Google Shape;553;p23"/>
              <p:cNvSpPr/>
              <p:nvPr/>
            </p:nvSpPr>
            <p:spPr>
              <a:xfrm>
                <a:off x="1378424" y="1308295"/>
                <a:ext cx="10231685" cy="1103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400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 linha </a:t>
                </a:r>
                <a:r>
                  <a:rPr lang="pt-BR" sz="1100" b="1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Vermelha</a:t>
                </a:r>
                <a:r>
                  <a:rPr lang="pt-BR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é toda interligada e serve para ligar o </a:t>
                </a:r>
                <a:r>
                  <a:rPr lang="pt-BR" sz="1100" b="1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Positivo</a:t>
                </a:r>
                <a:r>
                  <a:rPr lang="pt-BR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da fonte de alimentação: VCC, VDD, 3.3V, 5V, 12V, +</a:t>
                </a:r>
                <a:endParaRPr sz="1200"/>
              </a:p>
            </p:txBody>
          </p:sp>
          <p:sp>
            <p:nvSpPr>
              <p:cNvPr id="554" name="Google Shape;554;p23"/>
              <p:cNvSpPr/>
              <p:nvPr/>
            </p:nvSpPr>
            <p:spPr>
              <a:xfrm>
                <a:off x="638714" y="1308295"/>
                <a:ext cx="1075482" cy="1113412"/>
              </a:xfrm>
              <a:prstGeom prst="homePlate">
                <a:avLst>
                  <a:gd name="adj" fmla="val 27321"/>
                </a:avLst>
              </a:prstGeom>
              <a:solidFill>
                <a:srgbClr val="AA2B2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55" name="Google Shape;555;p23"/>
            <p:cNvCxnSpPr/>
            <p:nvPr/>
          </p:nvCxnSpPr>
          <p:spPr>
            <a:xfrm rot="10800000" flipH="1">
              <a:off x="5652120" y="2559309"/>
              <a:ext cx="3384375" cy="10184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556" name="Google Shape;556;p23"/>
          <p:cNvGrpSpPr/>
          <p:nvPr/>
        </p:nvGrpSpPr>
        <p:grpSpPr>
          <a:xfrm>
            <a:off x="5652120" y="2779536"/>
            <a:ext cx="3384376" cy="862445"/>
            <a:chOff x="5652120" y="2780928"/>
            <a:chExt cx="3384376" cy="862445"/>
          </a:xfrm>
        </p:grpSpPr>
        <p:grpSp>
          <p:nvGrpSpPr>
            <p:cNvPr id="557" name="Google Shape;557;p23"/>
            <p:cNvGrpSpPr/>
            <p:nvPr/>
          </p:nvGrpSpPr>
          <p:grpSpPr>
            <a:xfrm>
              <a:off x="5652120" y="2780928"/>
              <a:ext cx="3384376" cy="828819"/>
              <a:chOff x="638714" y="2617801"/>
              <a:chExt cx="10971395" cy="1105092"/>
            </a:xfrm>
          </p:grpSpPr>
          <p:sp>
            <p:nvSpPr>
              <p:cNvPr id="558" name="Google Shape;558;p23"/>
              <p:cNvSpPr/>
              <p:nvPr/>
            </p:nvSpPr>
            <p:spPr>
              <a:xfrm>
                <a:off x="1378424" y="2619839"/>
                <a:ext cx="10231685" cy="1103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4000" tIns="45700" rIns="4320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 linha </a:t>
                </a:r>
                <a:r>
                  <a:rPr lang="pt-BR" sz="11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Preta</a:t>
                </a:r>
                <a:r>
                  <a:rPr lang="pt-BR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é toda interligada e serve para ligar o </a:t>
                </a:r>
                <a:r>
                  <a:rPr lang="pt-BR" sz="11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Negativo</a:t>
                </a:r>
                <a:r>
                  <a:rPr lang="pt-BR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da fonte de alimentação: GND, VSS, 0V, Terra, - </a:t>
                </a:r>
                <a:endParaRPr sz="1200"/>
              </a:p>
            </p:txBody>
          </p:sp>
          <p:sp>
            <p:nvSpPr>
              <p:cNvPr id="559" name="Google Shape;559;p23"/>
              <p:cNvSpPr/>
              <p:nvPr/>
            </p:nvSpPr>
            <p:spPr>
              <a:xfrm>
                <a:off x="638714" y="2617801"/>
                <a:ext cx="1088601" cy="1105092"/>
              </a:xfrm>
              <a:prstGeom prst="homePlate">
                <a:avLst>
                  <a:gd name="adj" fmla="val 27321"/>
                </a:avLst>
              </a:prstGeom>
              <a:solidFill>
                <a:srgbClr val="22222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60" name="Google Shape;560;p23"/>
            <p:cNvCxnSpPr/>
            <p:nvPr/>
          </p:nvCxnSpPr>
          <p:spPr>
            <a:xfrm rot="10800000" flipH="1">
              <a:off x="5652120" y="3633189"/>
              <a:ext cx="3384375" cy="10184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561" name="Google Shape;561;p23"/>
          <p:cNvGrpSpPr/>
          <p:nvPr/>
        </p:nvGrpSpPr>
        <p:grpSpPr>
          <a:xfrm>
            <a:off x="5652120" y="3979024"/>
            <a:ext cx="3384376" cy="860916"/>
            <a:chOff x="5652120" y="3917074"/>
            <a:chExt cx="3384376" cy="860916"/>
          </a:xfrm>
        </p:grpSpPr>
        <p:grpSp>
          <p:nvGrpSpPr>
            <p:cNvPr id="562" name="Google Shape;562;p23"/>
            <p:cNvGrpSpPr/>
            <p:nvPr/>
          </p:nvGrpSpPr>
          <p:grpSpPr>
            <a:xfrm>
              <a:off x="5652121" y="3917074"/>
              <a:ext cx="3384375" cy="827290"/>
              <a:chOff x="638716" y="3918987"/>
              <a:chExt cx="10971393" cy="1103053"/>
            </a:xfrm>
          </p:grpSpPr>
          <p:sp>
            <p:nvSpPr>
              <p:cNvPr id="563" name="Google Shape;563;p23"/>
              <p:cNvSpPr/>
              <p:nvPr/>
            </p:nvSpPr>
            <p:spPr>
              <a:xfrm>
                <a:off x="1378424" y="3918987"/>
                <a:ext cx="10231685" cy="1103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4000" tIns="45700" rIns="4320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As linhas A, B, C, D e E estão ligadas na </a:t>
                </a:r>
                <a:r>
                  <a:rPr lang="pt-BR" sz="1100" b="1">
                    <a:solidFill>
                      <a:srgbClr val="ED145B"/>
                    </a:solidFill>
                    <a:latin typeface="Arial"/>
                    <a:ea typeface="Arial"/>
                    <a:cs typeface="Arial"/>
                    <a:sym typeface="Arial"/>
                  </a:rPr>
                  <a:t>VERTICAL</a:t>
                </a:r>
                <a:r>
                  <a:rPr lang="pt-BR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, em forma de colunas, e uma </a:t>
                </a:r>
                <a:r>
                  <a:rPr lang="pt-BR" sz="1100" b="1">
                    <a:solidFill>
                      <a:srgbClr val="ED145B"/>
                    </a:solidFill>
                    <a:latin typeface="Arial"/>
                    <a:ea typeface="Arial"/>
                    <a:cs typeface="Arial"/>
                    <a:sym typeface="Arial"/>
                  </a:rPr>
                  <a:t>coluna não fala com a outra</a:t>
                </a:r>
                <a:r>
                  <a:rPr lang="pt-BR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.</a:t>
                </a:r>
                <a:endParaRPr sz="1200"/>
              </a:p>
            </p:txBody>
          </p:sp>
          <p:sp>
            <p:nvSpPr>
              <p:cNvPr id="564" name="Google Shape;564;p23"/>
              <p:cNvSpPr/>
              <p:nvPr/>
            </p:nvSpPr>
            <p:spPr>
              <a:xfrm>
                <a:off x="638716" y="3926011"/>
                <a:ext cx="1046053" cy="1096027"/>
              </a:xfrm>
              <a:prstGeom prst="homePlate">
                <a:avLst>
                  <a:gd name="adj" fmla="val 2732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65" name="Google Shape;565;p23"/>
            <p:cNvCxnSpPr/>
            <p:nvPr/>
          </p:nvCxnSpPr>
          <p:spPr>
            <a:xfrm rot="10800000" flipH="1">
              <a:off x="5652120" y="4767806"/>
              <a:ext cx="3384375" cy="10184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4"/>
          <p:cNvSpPr txBox="1"/>
          <p:nvPr/>
        </p:nvSpPr>
        <p:spPr>
          <a:xfrm>
            <a:off x="228600" y="133350"/>
            <a:ext cx="794380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Conhecendo o Hardware – Protoboard – Matriz de Contatos Elétricos</a:t>
            </a:r>
            <a:endParaRPr dirty="0"/>
          </a:p>
        </p:txBody>
      </p:sp>
      <p:pic>
        <p:nvPicPr>
          <p:cNvPr id="571" name="Google Shape;57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8897" y="2420888"/>
            <a:ext cx="4394199" cy="3702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-76147" y="2832056"/>
            <a:ext cx="4378718" cy="2859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5"/>
          <p:cNvSpPr txBox="1">
            <a:spLocks noGrp="1"/>
          </p:cNvSpPr>
          <p:nvPr>
            <p:ph type="sldNum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8" name="Google Shape;57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0660" y="1556792"/>
            <a:ext cx="1217030" cy="1843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3019" y="1652341"/>
            <a:ext cx="2516670" cy="1652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1739" y="1652342"/>
            <a:ext cx="2575727" cy="1843218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25"/>
          <p:cNvSpPr txBox="1"/>
          <p:nvPr/>
        </p:nvSpPr>
        <p:spPr>
          <a:xfrm>
            <a:off x="249490" y="1916832"/>
            <a:ext cx="1868342" cy="1307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lang="pt-BR" sz="225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“</a:t>
            </a:r>
            <a:r>
              <a:rPr lang="pt-BR" sz="225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LED</a:t>
            </a:r>
            <a:r>
              <a:rPr lang="pt-BR" sz="225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pt-BR" sz="225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é um  dispositivo emissor de luz</a:t>
            </a:r>
            <a:endParaRPr/>
          </a:p>
          <a:p>
            <a:pPr marL="228600" marR="0" lvl="0" indent="-857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250"/>
              <a:buFont typeface="Arial"/>
              <a:buNone/>
            </a:pPr>
            <a:endParaRPr sz="225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25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Conhecendo o Hardware – LED</a:t>
            </a:r>
            <a:endParaRPr/>
          </a:p>
        </p:txBody>
      </p:sp>
      <p:grpSp>
        <p:nvGrpSpPr>
          <p:cNvPr id="583" name="Google Shape;583;p25"/>
          <p:cNvGrpSpPr/>
          <p:nvPr/>
        </p:nvGrpSpPr>
        <p:grpSpPr>
          <a:xfrm>
            <a:off x="386100" y="3833593"/>
            <a:ext cx="8506380" cy="468411"/>
            <a:chOff x="386100" y="3833593"/>
            <a:chExt cx="8506380" cy="468411"/>
          </a:xfrm>
        </p:grpSpPr>
        <p:sp>
          <p:nvSpPr>
            <p:cNvPr id="584" name="Google Shape;584;p25"/>
            <p:cNvSpPr/>
            <p:nvPr/>
          </p:nvSpPr>
          <p:spPr>
            <a:xfrm>
              <a:off x="386100" y="3833593"/>
              <a:ext cx="468411" cy="468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25"/>
            <p:cNvSpPr txBox="1"/>
            <p:nvPr/>
          </p:nvSpPr>
          <p:spPr>
            <a:xfrm>
              <a:off x="894384" y="3898521"/>
              <a:ext cx="799809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As informações mais importantes são: </a:t>
              </a:r>
              <a:r>
                <a:rPr lang="pt-BR" sz="16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Polaridade</a:t>
              </a:r>
              <a:r>
                <a:rPr lang="pt-B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pt-BR" sz="16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Tensão</a:t>
              </a:r>
              <a:r>
                <a:rPr lang="pt-BR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16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Limite</a:t>
              </a:r>
              <a:r>
                <a:rPr lang="pt-BR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 a </a:t>
              </a:r>
              <a:r>
                <a:rPr lang="pt-BR" sz="16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Corrente</a:t>
              </a:r>
              <a:r>
                <a:rPr lang="pt-BR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16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Máxima</a:t>
              </a:r>
              <a:r>
                <a:rPr lang="pt-BR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;</a:t>
              </a:r>
              <a:endParaRPr/>
            </a:p>
          </p:txBody>
        </p:sp>
      </p:grpSp>
      <p:grpSp>
        <p:nvGrpSpPr>
          <p:cNvPr id="586" name="Google Shape;586;p25"/>
          <p:cNvGrpSpPr/>
          <p:nvPr/>
        </p:nvGrpSpPr>
        <p:grpSpPr>
          <a:xfrm>
            <a:off x="386100" y="4581227"/>
            <a:ext cx="8506380" cy="584775"/>
            <a:chOff x="386100" y="4880952"/>
            <a:chExt cx="8506380" cy="584775"/>
          </a:xfrm>
        </p:grpSpPr>
        <p:sp>
          <p:nvSpPr>
            <p:cNvPr id="587" name="Google Shape;587;p25"/>
            <p:cNvSpPr/>
            <p:nvPr/>
          </p:nvSpPr>
          <p:spPr>
            <a:xfrm>
              <a:off x="386100" y="4939134"/>
              <a:ext cx="468411" cy="46841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25"/>
            <p:cNvSpPr txBox="1"/>
            <p:nvPr/>
          </p:nvSpPr>
          <p:spPr>
            <a:xfrm>
              <a:off x="894384" y="4880952"/>
              <a:ext cx="799809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pt-B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 Led tem a posição correta de ser ligado, onde tem um chanfro ou terminal menor é o cátodo (</a:t>
              </a:r>
              <a:r>
                <a:rPr lang="pt-BR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Negativo</a:t>
              </a:r>
              <a:r>
                <a:rPr lang="pt-B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 e o terminal maior é o ânodo (</a:t>
              </a:r>
              <a:r>
                <a:rPr lang="pt-BR" sz="16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Positivo</a:t>
              </a:r>
              <a:r>
                <a:rPr lang="pt-B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/>
            </a:p>
          </p:txBody>
        </p:sp>
      </p:grpSp>
      <p:grpSp>
        <p:nvGrpSpPr>
          <p:cNvPr id="589" name="Google Shape;589;p25"/>
          <p:cNvGrpSpPr/>
          <p:nvPr/>
        </p:nvGrpSpPr>
        <p:grpSpPr>
          <a:xfrm>
            <a:off x="386100" y="5445224"/>
            <a:ext cx="8506380" cy="468411"/>
            <a:chOff x="386100" y="5834290"/>
            <a:chExt cx="8506380" cy="468411"/>
          </a:xfrm>
        </p:grpSpPr>
        <p:sp>
          <p:nvSpPr>
            <p:cNvPr id="590" name="Google Shape;590;p25"/>
            <p:cNvSpPr/>
            <p:nvPr/>
          </p:nvSpPr>
          <p:spPr>
            <a:xfrm>
              <a:off x="386100" y="5834290"/>
              <a:ext cx="468411" cy="468411"/>
            </a:xfrm>
            <a:prstGeom prst="rect">
              <a:avLst/>
            </a:prstGeom>
            <a:solidFill>
              <a:srgbClr val="ED145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25"/>
            <p:cNvSpPr txBox="1"/>
            <p:nvPr/>
          </p:nvSpPr>
          <p:spPr>
            <a:xfrm>
              <a:off x="894384" y="5899218"/>
              <a:ext cx="799809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pt-B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Existe em diversos tamanhos e  formatos redondo, quadrado, retangular, pequenos, grandes...</a:t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6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Conhecendo o Hardware –  Resistor</a:t>
            </a:r>
            <a:endParaRPr/>
          </a:p>
        </p:txBody>
      </p:sp>
      <p:pic>
        <p:nvPicPr>
          <p:cNvPr id="597" name="Google Shape;59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536" y="2417819"/>
            <a:ext cx="3079459" cy="2379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8" name="Google Shape;598;p26"/>
          <p:cNvGrpSpPr/>
          <p:nvPr/>
        </p:nvGrpSpPr>
        <p:grpSpPr>
          <a:xfrm>
            <a:off x="3707905" y="5165513"/>
            <a:ext cx="5328591" cy="711759"/>
            <a:chOff x="638716" y="5561607"/>
            <a:chExt cx="10971393" cy="1043913"/>
          </a:xfrm>
        </p:grpSpPr>
        <p:sp>
          <p:nvSpPr>
            <p:cNvPr id="599" name="Google Shape;599;p26"/>
            <p:cNvSpPr/>
            <p:nvPr/>
          </p:nvSpPr>
          <p:spPr>
            <a:xfrm>
              <a:off x="1378424" y="5561607"/>
              <a:ext cx="10231685" cy="1043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4000" tIns="45700" rIns="432000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Também são usados para esquentar alguma coisa (chuveiro);</a:t>
              </a:r>
              <a:endParaRPr/>
            </a:p>
          </p:txBody>
        </p:sp>
        <p:sp>
          <p:nvSpPr>
            <p:cNvPr id="600" name="Google Shape;600;p26"/>
            <p:cNvSpPr/>
            <p:nvPr/>
          </p:nvSpPr>
          <p:spPr>
            <a:xfrm>
              <a:off x="638716" y="5568254"/>
              <a:ext cx="1046053" cy="1037264"/>
            </a:xfrm>
            <a:prstGeom prst="homePlate">
              <a:avLst>
                <a:gd name="adj" fmla="val 2732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1" name="Google Shape;601;p26"/>
          <p:cNvGrpSpPr/>
          <p:nvPr/>
        </p:nvGrpSpPr>
        <p:grpSpPr>
          <a:xfrm>
            <a:off x="3707904" y="1340768"/>
            <a:ext cx="5328592" cy="733211"/>
            <a:chOff x="3707904" y="1781684"/>
            <a:chExt cx="5328592" cy="733211"/>
          </a:xfrm>
        </p:grpSpPr>
        <p:grpSp>
          <p:nvGrpSpPr>
            <p:cNvPr id="602" name="Google Shape;602;p26"/>
            <p:cNvGrpSpPr/>
            <p:nvPr/>
          </p:nvGrpSpPr>
          <p:grpSpPr>
            <a:xfrm>
              <a:off x="3707904" y="1781684"/>
              <a:ext cx="5328592" cy="712800"/>
              <a:chOff x="638714" y="1232579"/>
              <a:chExt cx="10971395" cy="950400"/>
            </a:xfrm>
          </p:grpSpPr>
          <p:sp>
            <p:nvSpPr>
              <p:cNvPr id="603" name="Google Shape;603;p26"/>
              <p:cNvSpPr/>
              <p:nvPr/>
            </p:nvSpPr>
            <p:spPr>
              <a:xfrm>
                <a:off x="1378424" y="1232579"/>
                <a:ext cx="10231685" cy="95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400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Componente eletrônico usado para limitar a passagem de correte elétrica;</a:t>
                </a:r>
                <a:endParaRPr/>
              </a:p>
            </p:txBody>
          </p:sp>
          <p:sp>
            <p:nvSpPr>
              <p:cNvPr id="604" name="Google Shape;604;p26"/>
              <p:cNvSpPr/>
              <p:nvPr/>
            </p:nvSpPr>
            <p:spPr>
              <a:xfrm>
                <a:off x="638714" y="1232579"/>
                <a:ext cx="1075482" cy="950400"/>
              </a:xfrm>
              <a:prstGeom prst="homePlate">
                <a:avLst>
                  <a:gd name="adj" fmla="val 27321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05" name="Google Shape;605;p26"/>
            <p:cNvCxnSpPr/>
            <p:nvPr/>
          </p:nvCxnSpPr>
          <p:spPr>
            <a:xfrm rot="10800000" flipH="1">
              <a:off x="3707904" y="2508192"/>
              <a:ext cx="5328591" cy="6703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06" name="Google Shape;606;p26"/>
          <p:cNvGrpSpPr/>
          <p:nvPr/>
        </p:nvGrpSpPr>
        <p:grpSpPr>
          <a:xfrm>
            <a:off x="3707904" y="2297736"/>
            <a:ext cx="5328592" cy="732169"/>
            <a:chOff x="3707904" y="2532336"/>
            <a:chExt cx="5328592" cy="732169"/>
          </a:xfrm>
        </p:grpSpPr>
        <p:grpSp>
          <p:nvGrpSpPr>
            <p:cNvPr id="607" name="Google Shape;607;p26"/>
            <p:cNvGrpSpPr/>
            <p:nvPr/>
          </p:nvGrpSpPr>
          <p:grpSpPr>
            <a:xfrm>
              <a:off x="3707904" y="2532336"/>
              <a:ext cx="5328592" cy="711759"/>
              <a:chOff x="638714" y="2378494"/>
              <a:chExt cx="10971395" cy="1045843"/>
            </a:xfrm>
          </p:grpSpPr>
          <p:sp>
            <p:nvSpPr>
              <p:cNvPr id="608" name="Google Shape;608;p26"/>
              <p:cNvSpPr/>
              <p:nvPr/>
            </p:nvSpPr>
            <p:spPr>
              <a:xfrm>
                <a:off x="1378424" y="2380423"/>
                <a:ext cx="10231685" cy="10439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4000" tIns="45700" rIns="4320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Causam uma queda de tensão controlada no circuito eletrônico;</a:t>
                </a:r>
                <a:endParaRPr/>
              </a:p>
            </p:txBody>
          </p:sp>
          <p:sp>
            <p:nvSpPr>
              <p:cNvPr id="609" name="Google Shape;609;p26"/>
              <p:cNvSpPr/>
              <p:nvPr/>
            </p:nvSpPr>
            <p:spPr>
              <a:xfrm>
                <a:off x="638714" y="2378494"/>
                <a:ext cx="1088601" cy="1045843"/>
              </a:xfrm>
              <a:prstGeom prst="homePlate">
                <a:avLst>
                  <a:gd name="adj" fmla="val 27321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10" name="Google Shape;610;p26"/>
            <p:cNvCxnSpPr/>
            <p:nvPr/>
          </p:nvCxnSpPr>
          <p:spPr>
            <a:xfrm rot="10800000" flipH="1">
              <a:off x="3707904" y="3257802"/>
              <a:ext cx="5328591" cy="6703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11" name="Google Shape;611;p26"/>
          <p:cNvGrpSpPr/>
          <p:nvPr/>
        </p:nvGrpSpPr>
        <p:grpSpPr>
          <a:xfrm>
            <a:off x="3707904" y="3253662"/>
            <a:ext cx="5328592" cy="732169"/>
            <a:chOff x="3707904" y="3281947"/>
            <a:chExt cx="5328592" cy="732169"/>
          </a:xfrm>
        </p:grpSpPr>
        <p:grpSp>
          <p:nvGrpSpPr>
            <p:cNvPr id="612" name="Google Shape;612;p26"/>
            <p:cNvGrpSpPr/>
            <p:nvPr/>
          </p:nvGrpSpPr>
          <p:grpSpPr>
            <a:xfrm>
              <a:off x="3707905" y="3281947"/>
              <a:ext cx="5328591" cy="711759"/>
              <a:chOff x="638716" y="3440819"/>
              <a:chExt cx="10971393" cy="1043913"/>
            </a:xfrm>
          </p:grpSpPr>
          <p:sp>
            <p:nvSpPr>
              <p:cNvPr id="613" name="Google Shape;613;p26"/>
              <p:cNvSpPr/>
              <p:nvPr/>
            </p:nvSpPr>
            <p:spPr>
              <a:xfrm>
                <a:off x="1378424" y="3440819"/>
                <a:ext cx="10231685" cy="10439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4000" tIns="45700" rIns="4320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Sua medida é em </a:t>
                </a:r>
                <a:r>
                  <a:rPr lang="pt-BR" sz="16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Ohms (Ω)</a:t>
                </a:r>
                <a:r>
                  <a:rPr lang="pt-BR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e são regidos pela Lei de Ohm;</a:t>
                </a:r>
                <a:endParaRPr/>
              </a:p>
            </p:txBody>
          </p:sp>
          <p:sp>
            <p:nvSpPr>
              <p:cNvPr id="614" name="Google Shape;614;p26"/>
              <p:cNvSpPr/>
              <p:nvPr/>
            </p:nvSpPr>
            <p:spPr>
              <a:xfrm>
                <a:off x="638716" y="3447466"/>
                <a:ext cx="1046053" cy="1037264"/>
              </a:xfrm>
              <a:prstGeom prst="homePlate">
                <a:avLst>
                  <a:gd name="adj" fmla="val 2732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15" name="Google Shape;615;p26"/>
            <p:cNvCxnSpPr/>
            <p:nvPr/>
          </p:nvCxnSpPr>
          <p:spPr>
            <a:xfrm rot="10800000" flipH="1">
              <a:off x="3707904" y="4007413"/>
              <a:ext cx="5328591" cy="6703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16" name="Google Shape;616;p26"/>
          <p:cNvGrpSpPr/>
          <p:nvPr/>
        </p:nvGrpSpPr>
        <p:grpSpPr>
          <a:xfrm>
            <a:off x="3707904" y="4209588"/>
            <a:ext cx="5328592" cy="732169"/>
            <a:chOff x="3707904" y="4031558"/>
            <a:chExt cx="5328592" cy="732169"/>
          </a:xfrm>
        </p:grpSpPr>
        <p:grpSp>
          <p:nvGrpSpPr>
            <p:cNvPr id="617" name="Google Shape;617;p26"/>
            <p:cNvGrpSpPr/>
            <p:nvPr/>
          </p:nvGrpSpPr>
          <p:grpSpPr>
            <a:xfrm>
              <a:off x="3707905" y="4031558"/>
              <a:ext cx="5328591" cy="711759"/>
              <a:chOff x="638716" y="4501214"/>
              <a:chExt cx="10971393" cy="1043913"/>
            </a:xfrm>
          </p:grpSpPr>
          <p:sp>
            <p:nvSpPr>
              <p:cNvPr id="618" name="Google Shape;618;p26"/>
              <p:cNvSpPr/>
              <p:nvPr/>
            </p:nvSpPr>
            <p:spPr>
              <a:xfrm>
                <a:off x="1378424" y="4501214"/>
                <a:ext cx="10231685" cy="10439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4000" tIns="45700" rIns="4320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Possuem muitos valores e são identificados por um Código de Cores;</a:t>
                </a:r>
                <a:endParaRPr/>
              </a:p>
            </p:txBody>
          </p:sp>
          <p:sp>
            <p:nvSpPr>
              <p:cNvPr id="619" name="Google Shape;619;p26"/>
              <p:cNvSpPr/>
              <p:nvPr/>
            </p:nvSpPr>
            <p:spPr>
              <a:xfrm>
                <a:off x="638716" y="4507861"/>
                <a:ext cx="1046053" cy="1037264"/>
              </a:xfrm>
              <a:prstGeom prst="homePlate">
                <a:avLst>
                  <a:gd name="adj" fmla="val 27321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20" name="Google Shape;620;p26"/>
            <p:cNvCxnSpPr/>
            <p:nvPr/>
          </p:nvCxnSpPr>
          <p:spPr>
            <a:xfrm rot="10800000" flipH="1">
              <a:off x="3707904" y="4757024"/>
              <a:ext cx="5328591" cy="6703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7"/>
          <p:cNvSpPr txBox="1">
            <a:spLocks noGrp="1"/>
          </p:cNvSpPr>
          <p:nvPr>
            <p:ph type="body" idx="1"/>
          </p:nvPr>
        </p:nvSpPr>
        <p:spPr>
          <a:xfrm>
            <a:off x="324933" y="1946223"/>
            <a:ext cx="3353945" cy="148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sz="2000">
                <a:latin typeface="Arial"/>
                <a:ea typeface="Arial"/>
                <a:cs typeface="Arial"/>
                <a:sym typeface="Arial"/>
              </a:rPr>
              <a:t>Os “</a:t>
            </a:r>
            <a:r>
              <a:rPr lang="pt-BR" sz="20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resistores</a:t>
            </a:r>
            <a:r>
              <a:rPr lang="pt-BR" sz="2000" b="1"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pt-BR" sz="2000">
                <a:latin typeface="Arial"/>
                <a:ea typeface="Arial"/>
                <a:cs typeface="Arial"/>
                <a:sym typeface="Arial"/>
              </a:rPr>
              <a:t> são componentes com a finalidade de oferecer  resistência à passagem da corrente elétrica. </a:t>
            </a:r>
            <a:endParaRPr/>
          </a:p>
        </p:txBody>
      </p:sp>
      <p:pic>
        <p:nvPicPr>
          <p:cNvPr id="626" name="Google Shape;626;p27" descr="Resultado de imagem para resistor 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6929" y="1971948"/>
            <a:ext cx="3007519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27"/>
          <p:cNvSpPr txBox="1"/>
          <p:nvPr/>
        </p:nvSpPr>
        <p:spPr>
          <a:xfrm>
            <a:off x="3298657" y="2110845"/>
            <a:ext cx="2175933" cy="507831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primeira faixa é sempre a mais próxima do terminal</a:t>
            </a:r>
            <a:endParaRPr/>
          </a:p>
        </p:txBody>
      </p:sp>
      <p:cxnSp>
        <p:nvCxnSpPr>
          <p:cNvPr id="628" name="Google Shape;628;p27"/>
          <p:cNvCxnSpPr/>
          <p:nvPr/>
        </p:nvCxnSpPr>
        <p:spPr>
          <a:xfrm>
            <a:off x="4558744" y="2110843"/>
            <a:ext cx="2175900" cy="600"/>
          </a:xfrm>
          <a:prstGeom prst="curvedConnector4">
            <a:avLst>
              <a:gd name="adj1" fmla="val 0"/>
              <a:gd name="adj2" fmla="val 0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629" name="Google Shape;62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8739" y="3181510"/>
            <a:ext cx="4238028" cy="265787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27"/>
          <p:cNvSpPr txBox="1"/>
          <p:nvPr/>
        </p:nvSpPr>
        <p:spPr>
          <a:xfrm>
            <a:off x="3989711" y="5839380"/>
            <a:ext cx="457368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https://aprendendoeletrica.com/codigo-de-cores-para-resistores/</a:t>
            </a:r>
            <a:endParaRPr/>
          </a:p>
        </p:txBody>
      </p:sp>
      <p:sp>
        <p:nvSpPr>
          <p:cNvPr id="631" name="Google Shape;631;p27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Conhecendo o Hardware – Resistor</a:t>
            </a:r>
            <a:endParaRPr/>
          </a:p>
        </p:txBody>
      </p:sp>
      <p:grpSp>
        <p:nvGrpSpPr>
          <p:cNvPr id="632" name="Google Shape;632;p27"/>
          <p:cNvGrpSpPr/>
          <p:nvPr/>
        </p:nvGrpSpPr>
        <p:grpSpPr>
          <a:xfrm>
            <a:off x="449015" y="3717032"/>
            <a:ext cx="3105780" cy="2246729"/>
            <a:chOff x="386100" y="4889663"/>
            <a:chExt cx="3105780" cy="2246729"/>
          </a:xfrm>
        </p:grpSpPr>
        <p:sp>
          <p:nvSpPr>
            <p:cNvPr id="633" name="Google Shape;633;p27"/>
            <p:cNvSpPr/>
            <p:nvPr/>
          </p:nvSpPr>
          <p:spPr>
            <a:xfrm>
              <a:off x="386100" y="4939134"/>
              <a:ext cx="468411" cy="468411"/>
            </a:xfrm>
            <a:prstGeom prst="rect">
              <a:avLst/>
            </a:prstGeom>
            <a:solidFill>
              <a:srgbClr val="ED145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27"/>
            <p:cNvSpPr txBox="1"/>
            <p:nvPr/>
          </p:nvSpPr>
          <p:spPr>
            <a:xfrm>
              <a:off x="894384" y="4889663"/>
              <a:ext cx="2597496" cy="2246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pt-BR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Quanto vale esse resistor?</a:t>
              </a:r>
              <a:endParaRPr sz="12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pt-BR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1ª Faixa – Laranja   -&gt; 3</a:t>
              </a:r>
              <a:endParaRPr sz="12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pt-BR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2ª Faixa – Laranja   -&gt; 3</a:t>
              </a:r>
              <a:endParaRPr sz="12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pt-BR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3ª Faixa – Branco   -&gt; 9</a:t>
              </a:r>
              <a:endParaRPr sz="12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pt-BR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4ª Faixa – Preto      -&gt; </a:t>
              </a:r>
              <a:r>
                <a:rPr lang="pt-BR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Mult</a:t>
              </a:r>
              <a:r>
                <a:rPr lang="pt-BR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 1</a:t>
              </a:r>
              <a:endParaRPr sz="12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pt-BR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5ª Faixa – Marrom -&gt; 1%</a:t>
              </a:r>
              <a:endParaRPr sz="12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pt-BR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Resistor =  339 x 1, 1%</a:t>
              </a:r>
              <a:endParaRPr sz="12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1600"/>
                <a:buFont typeface="Arial"/>
                <a:buNone/>
              </a:pPr>
              <a:r>
                <a:rPr lang="pt-BR" b="1" dirty="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Resistor = 339 Ohms +/- 1%</a:t>
              </a:r>
              <a:endParaRPr sz="1200" dirty="0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2340" y="2415091"/>
            <a:ext cx="3897152" cy="233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437" y="3906660"/>
            <a:ext cx="2478114" cy="1732947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28"/>
          <p:cNvSpPr txBox="1">
            <a:spLocks noGrp="1"/>
          </p:cNvSpPr>
          <p:nvPr>
            <p:ph type="sldNum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28"/>
          <p:cNvSpPr/>
          <p:nvPr/>
        </p:nvSpPr>
        <p:spPr>
          <a:xfrm>
            <a:off x="5841221" y="2591818"/>
            <a:ext cx="685800" cy="685800"/>
          </a:xfrm>
          <a:prstGeom prst="mathPlus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28"/>
          <p:cNvSpPr/>
          <p:nvPr/>
        </p:nvSpPr>
        <p:spPr>
          <a:xfrm>
            <a:off x="7818188" y="2591818"/>
            <a:ext cx="685800" cy="685800"/>
          </a:xfrm>
          <a:prstGeom prst="mathMinus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28"/>
          <p:cNvSpPr txBox="1"/>
          <p:nvPr/>
        </p:nvSpPr>
        <p:spPr>
          <a:xfrm>
            <a:off x="6270932" y="1999847"/>
            <a:ext cx="163406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Sentido convencional</a:t>
            </a:r>
            <a:endParaRPr/>
          </a:p>
        </p:txBody>
      </p:sp>
      <p:sp>
        <p:nvSpPr>
          <p:cNvPr id="646" name="Google Shape;646;p28"/>
          <p:cNvSpPr/>
          <p:nvPr/>
        </p:nvSpPr>
        <p:spPr>
          <a:xfrm>
            <a:off x="6781022" y="2748451"/>
            <a:ext cx="914400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7" name="Google Shape;647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84313" y="3453303"/>
            <a:ext cx="2507818" cy="1666153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28"/>
          <p:cNvSpPr txBox="1"/>
          <p:nvPr/>
        </p:nvSpPr>
        <p:spPr>
          <a:xfrm>
            <a:off x="2222340" y="5481408"/>
            <a:ext cx="4744897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https://portaldaengenharia.com/instalacao-eletrica/o-que-e-tensao-eletrica/</a:t>
            </a:r>
            <a:endParaRPr/>
          </a:p>
        </p:txBody>
      </p:sp>
      <p:pic>
        <p:nvPicPr>
          <p:cNvPr id="649" name="Google Shape;649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9526" y="1991102"/>
            <a:ext cx="1977755" cy="1661782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28"/>
          <p:cNvSpPr txBox="1"/>
          <p:nvPr/>
        </p:nvSpPr>
        <p:spPr>
          <a:xfrm>
            <a:off x="2260681" y="5662551"/>
            <a:ext cx="462263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https://embarcados.com.br/lei-de-ohm/</a:t>
            </a:r>
            <a:endParaRPr/>
          </a:p>
        </p:txBody>
      </p:sp>
      <p:sp>
        <p:nvSpPr>
          <p:cNvPr id="651" name="Google Shape;651;p28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Conhecendo o Hardware – Resistor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9"/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Conhecendo o Software</a:t>
            </a:r>
            <a:endParaRPr/>
          </a:p>
        </p:txBody>
      </p:sp>
      <p:pic>
        <p:nvPicPr>
          <p:cNvPr id="658" name="Google Shape;658;p29"/>
          <p:cNvPicPr preferRelativeResize="0"/>
          <p:nvPr/>
        </p:nvPicPr>
        <p:blipFill rotWithShape="1">
          <a:blip r:embed="rId3">
            <a:alphaModFix/>
          </a:blip>
          <a:srcRect r="13691"/>
          <a:stretch/>
        </p:blipFill>
        <p:spPr>
          <a:xfrm>
            <a:off x="4139952" y="1628800"/>
            <a:ext cx="4680520" cy="38884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29"/>
          <p:cNvGrpSpPr/>
          <p:nvPr/>
        </p:nvGrpSpPr>
        <p:grpSpPr>
          <a:xfrm>
            <a:off x="395536" y="1628800"/>
            <a:ext cx="3422993" cy="830997"/>
            <a:chOff x="539552" y="1471363"/>
            <a:chExt cx="3422993" cy="830997"/>
          </a:xfrm>
        </p:grpSpPr>
        <p:sp>
          <p:nvSpPr>
            <p:cNvPr id="660" name="Google Shape;660;p29"/>
            <p:cNvSpPr/>
            <p:nvPr/>
          </p:nvSpPr>
          <p:spPr>
            <a:xfrm>
              <a:off x="539552" y="1571864"/>
              <a:ext cx="468411" cy="468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29"/>
            <p:cNvSpPr txBox="1"/>
            <p:nvPr/>
          </p:nvSpPr>
          <p:spPr>
            <a:xfrm>
              <a:off x="1047837" y="1471363"/>
              <a:ext cx="29147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Primeiro declaramos em qual pino vamos ligar o Led, nesse caso, no pino 10;</a:t>
              </a:r>
              <a:endParaRPr/>
            </a:p>
          </p:txBody>
        </p:sp>
      </p:grpSp>
      <p:grpSp>
        <p:nvGrpSpPr>
          <p:cNvPr id="662" name="Google Shape;662;p29"/>
          <p:cNvGrpSpPr/>
          <p:nvPr/>
        </p:nvGrpSpPr>
        <p:grpSpPr>
          <a:xfrm>
            <a:off x="395536" y="2883866"/>
            <a:ext cx="3422993" cy="830997"/>
            <a:chOff x="539552" y="2482410"/>
            <a:chExt cx="3422993" cy="830997"/>
          </a:xfrm>
        </p:grpSpPr>
        <p:sp>
          <p:nvSpPr>
            <p:cNvPr id="663" name="Google Shape;663;p29"/>
            <p:cNvSpPr/>
            <p:nvPr/>
          </p:nvSpPr>
          <p:spPr>
            <a:xfrm>
              <a:off x="539552" y="2582911"/>
              <a:ext cx="468411" cy="46841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29"/>
            <p:cNvSpPr txBox="1"/>
            <p:nvPr/>
          </p:nvSpPr>
          <p:spPr>
            <a:xfrm>
              <a:off x="1047837" y="2482410"/>
              <a:ext cx="29147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Depois, na função setup, é onde falamos que esse pino será uma saída. </a:t>
              </a:r>
              <a:endParaRPr/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395536" y="4254187"/>
            <a:ext cx="3422993" cy="830997"/>
            <a:chOff x="539552" y="3493457"/>
            <a:chExt cx="3422993" cy="830997"/>
          </a:xfrm>
        </p:grpSpPr>
        <p:sp>
          <p:nvSpPr>
            <p:cNvPr id="666" name="Google Shape;666;p29"/>
            <p:cNvSpPr/>
            <p:nvPr/>
          </p:nvSpPr>
          <p:spPr>
            <a:xfrm>
              <a:off x="539552" y="3593958"/>
              <a:ext cx="468411" cy="468411"/>
            </a:xfrm>
            <a:prstGeom prst="rect">
              <a:avLst/>
            </a:prstGeom>
            <a:solidFill>
              <a:srgbClr val="ED145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29"/>
            <p:cNvSpPr txBox="1"/>
            <p:nvPr/>
          </p:nvSpPr>
          <p:spPr>
            <a:xfrm>
              <a:off x="1047837" y="3493457"/>
              <a:ext cx="29147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 por fim, na função loop, é onde roda o nosso programa principal.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50" name="Google Shape;150;p3"/>
          <p:cNvSpPr txBox="1"/>
          <p:nvPr/>
        </p:nvSpPr>
        <p:spPr>
          <a:xfrm>
            <a:off x="251520" y="1057943"/>
            <a:ext cx="5256584" cy="5035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800"/>
              <a:buFont typeface="Noto Sans Symbols"/>
              <a:buChar char="⮚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Como nós contamos?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800"/>
              <a:buFont typeface="Noto Sans Symbols"/>
              <a:buChar char="⮚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Como o Computador conta?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800"/>
              <a:buFont typeface="Noto Sans Symbols"/>
              <a:buChar char="⮚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Bits e Bytes;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800"/>
              <a:buFont typeface="Noto Sans Symbols"/>
              <a:buChar char="⮚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Simplificando Bytes com Hexadecimal;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800"/>
              <a:buFont typeface="Noto Sans Symbols"/>
              <a:buChar char="⮚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Conversão de Bases;.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800"/>
              <a:buFont typeface="Noto Sans Symbols"/>
              <a:buChar char="⮚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Exercícios de Sistemas de Numeração;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800"/>
              <a:buFont typeface="Noto Sans Symbols"/>
              <a:buChar char="⮚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Tabela ASCII;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800"/>
              <a:buFont typeface="Noto Sans Symbols"/>
              <a:buChar char="⮚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Exercícios de tabela ASCII;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800"/>
              <a:buFont typeface="Noto Sans Symbols"/>
              <a:buChar char="⮚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Canais RGB para imagens;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800"/>
              <a:buFont typeface="Noto Sans Symbols"/>
              <a:buChar char="⮚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Representação de vídeo;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800"/>
              <a:buFont typeface="Noto Sans Symbols"/>
              <a:buChar char="⮚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Laboratório;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800"/>
              <a:buFont typeface="Noto Sans Symbols"/>
              <a:buChar char="⮚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Exercícios;</a:t>
            </a:r>
            <a:endParaRPr/>
          </a:p>
        </p:txBody>
      </p:sp>
      <p:pic>
        <p:nvPicPr>
          <p:cNvPr id="151" name="Google Shape;15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8104" y="170080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0"/>
          <p:cNvSpPr txBox="1"/>
          <p:nvPr/>
        </p:nvSpPr>
        <p:spPr>
          <a:xfrm>
            <a:off x="228600" y="133350"/>
            <a:ext cx="6324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Exercícios de Resistores</a:t>
            </a:r>
            <a:endParaRPr/>
          </a:p>
        </p:txBody>
      </p:sp>
      <p:sp>
        <p:nvSpPr>
          <p:cNvPr id="673" name="Google Shape;673;p30"/>
          <p:cNvSpPr txBox="1"/>
          <p:nvPr/>
        </p:nvSpPr>
        <p:spPr>
          <a:xfrm>
            <a:off x="395536" y="972550"/>
            <a:ext cx="5544616" cy="4976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Calibri"/>
              <a:buAutoNum type="arabicPeriod"/>
            </a:pP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 é o valor de resistência de um resistor que tem as seguintes cores em sua faixa de resistência: amarelo, violeta, vermelho e ouro?</a:t>
            </a:r>
            <a:endParaRPr sz="12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Calibri"/>
              <a:buAutoNum type="arabicPeriod"/>
            </a:pP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 é o valor de resistência de um resistor que tem as seguintes cores em sua faixa de resistência: marrom, preto, amarelo e prata?</a:t>
            </a:r>
            <a:endParaRPr sz="12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Calibri"/>
              <a:buAutoNum type="arabicPeriod"/>
            </a:pP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 é o valor de resistência de um resistor que tem as seguintes cores em sua faixa de resistência: laranja, branco, verde e ouro?</a:t>
            </a:r>
            <a:endParaRPr sz="12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Calibri"/>
              <a:buAutoNum type="arabicPeriod"/>
            </a:pP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 é o valor de resistência de um resistor que tem as seguintes cores em sua faixa de resistência: vermelho, vermelho, marrom e ouro?</a:t>
            </a:r>
            <a:endParaRPr sz="12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Calibri"/>
              <a:buAutoNum type="arabicPeriod"/>
            </a:pP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 é o valor de resistência de um resistor que tem as seguintes cores em sua faixa de resistência: marrom, verde, marrom e prata?</a:t>
            </a:r>
            <a:endParaRPr sz="12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Calibri"/>
              <a:buAutoNum type="arabicPeriod"/>
            </a:pP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 é o valor de resistência de um resistor que tem as seguintes cores em sua faixa de resistência: laranja, preto, verde e ouro?</a:t>
            </a:r>
            <a:endParaRPr sz="12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Calibri"/>
              <a:buAutoNum type="arabicPeriod"/>
            </a:pP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 é o valor de resistência de um resistor que tem as seguintes cores em sua faixa de resistência: amarelo, violeta, amarelo e prata?</a:t>
            </a:r>
            <a:endParaRPr sz="12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Calibri"/>
              <a:buAutoNum type="arabicPeriod"/>
            </a:pP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 é o valor de resistência de um resistor que tem as seguintes cores em sua faixa de resistência: verde, azul, marrom e prata?</a:t>
            </a:r>
            <a:endParaRPr sz="12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Calibri"/>
              <a:buAutoNum type="arabicPeriod"/>
            </a:pP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 é o valor de resistência de um resistor que tem as seguintes cores em sua faixa de resistência: marrom, preto, verde e ouro?</a:t>
            </a:r>
            <a:endParaRPr sz="12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Calibri"/>
              <a:buAutoNum type="arabicPeriod"/>
            </a:pP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 é o valor de resistência de um resistor que tem as seguintes cores em sua faixa de resistência: cinza, vermelho, marrom e ouro?</a:t>
            </a:r>
            <a:endParaRPr sz="1200" dirty="0"/>
          </a:p>
        </p:txBody>
      </p:sp>
      <p:pic>
        <p:nvPicPr>
          <p:cNvPr id="674" name="Google Shape;674;p30" descr="Resultado de imagem para nerd vector 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0072" y="2060848"/>
            <a:ext cx="3648407" cy="2736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1"/>
          <p:cNvSpPr txBox="1"/>
          <p:nvPr/>
        </p:nvSpPr>
        <p:spPr>
          <a:xfrm>
            <a:off x="228600" y="133350"/>
            <a:ext cx="6324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Exercício Desafio</a:t>
            </a:r>
            <a:endParaRPr/>
          </a:p>
        </p:txBody>
      </p:sp>
      <p:sp>
        <p:nvSpPr>
          <p:cNvPr id="680" name="Google Shape;680;p31"/>
          <p:cNvSpPr txBox="1"/>
          <p:nvPr/>
        </p:nvSpPr>
        <p:spPr>
          <a:xfrm>
            <a:off x="395536" y="1044558"/>
            <a:ext cx="2880320" cy="519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Vamos aplicar o que vimos nessa aula e montar no </a:t>
            </a:r>
            <a:r>
              <a:rPr lang="pt-BR" sz="16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um contador em binário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como base o código que vimos no laboratório e faça com que os LEDs apresentem os números de </a:t>
            </a:r>
            <a:r>
              <a:rPr lang="pt-BR" sz="16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0 a 255, em binário, com intervalos de 1 segundo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onde você começaria a resolver esse exercício? Faça um esboço no papel com ideias e verifique se elas fazem sentido.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Pesquise na internet por problemas semelhantes e tente entender o racional para resolver esse exercício.</a:t>
            </a:r>
            <a:endParaRPr/>
          </a:p>
        </p:txBody>
      </p:sp>
      <p:pic>
        <p:nvPicPr>
          <p:cNvPr id="681" name="Google Shape;68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2604" y="998121"/>
            <a:ext cx="5533753" cy="3326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1" descr="Resultado de imagem para nerd vector 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2604" y="4399496"/>
            <a:ext cx="2298989" cy="1724241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31"/>
          <p:cNvSpPr txBox="1"/>
          <p:nvPr/>
        </p:nvSpPr>
        <p:spPr>
          <a:xfrm>
            <a:off x="5848341" y="4523299"/>
            <a:ext cx="3031604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Material necessário: </a:t>
            </a:r>
            <a:endParaRPr/>
          </a:p>
          <a:p>
            <a:pPr marL="300038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1 Arduino;</a:t>
            </a:r>
            <a:endParaRPr/>
          </a:p>
          <a:p>
            <a:pPr marL="300038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8 Resistores de 220 Ohms;</a:t>
            </a:r>
            <a:endParaRPr/>
          </a:p>
          <a:p>
            <a:pPr marL="300038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8 Leds Vermelhos;</a:t>
            </a:r>
            <a:endParaRPr/>
          </a:p>
          <a:p>
            <a:pPr marL="300038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1 Protoboard;</a:t>
            </a:r>
            <a:endParaRPr/>
          </a:p>
          <a:p>
            <a:pPr marL="300038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Jumpers cables.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2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Copyright © 2023 Prof. </a:t>
            </a:r>
            <a:r>
              <a:rPr lang="pt-BR" b="1"/>
              <a:t>Airton Y. C. Toyofuku</a:t>
            </a:r>
            <a:endParaRPr b="1"/>
          </a:p>
        </p:txBody>
      </p:sp>
      <p:sp>
        <p:nvSpPr>
          <p:cNvPr id="689" name="Google Shape;68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rgbClr val="1A1C1E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>
              <a:solidFill>
                <a:srgbClr val="1A1C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32"/>
          <p:cNvSpPr txBox="1"/>
          <p:nvPr/>
        </p:nvSpPr>
        <p:spPr>
          <a:xfrm>
            <a:off x="107504" y="5733256"/>
            <a:ext cx="86927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This presentation has been designed using images from Flaticon.com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Como nós contamos?</a:t>
            </a:r>
            <a:endParaRPr/>
          </a:p>
        </p:txBody>
      </p:sp>
      <p:pic>
        <p:nvPicPr>
          <p:cNvPr id="157" name="Google Shape;157;p4" descr="Mão, Contando, Dedos, 1, Dois, Três, Quatro, Cinc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160" y="260648"/>
            <a:ext cx="8585240" cy="385140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4"/>
          <p:cNvSpPr/>
          <p:nvPr/>
        </p:nvSpPr>
        <p:spPr>
          <a:xfrm flipH="1">
            <a:off x="2581607" y="3573016"/>
            <a:ext cx="1024758" cy="724163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4"/>
          <p:cNvSpPr/>
          <p:nvPr/>
        </p:nvSpPr>
        <p:spPr>
          <a:xfrm flipH="1">
            <a:off x="3413238" y="3573016"/>
            <a:ext cx="4221216" cy="724163"/>
          </a:xfrm>
          <a:custGeom>
            <a:avLst/>
            <a:gdLst/>
            <a:ahLst/>
            <a:cxnLst/>
            <a:rect l="l" t="t" r="r" b="b"/>
            <a:pathLst>
              <a:path w="5628288" h="965551" extrusionOk="0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432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É o primeiro sistema de representação que aprendermos, conhecido como </a:t>
            </a:r>
            <a:r>
              <a:rPr lang="pt-BR" sz="1350" b="1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SISTEMA UNÁRIO</a:t>
            </a:r>
            <a:endParaRPr/>
          </a:p>
        </p:txBody>
      </p:sp>
      <p:sp>
        <p:nvSpPr>
          <p:cNvPr id="160" name="Google Shape;160;p4"/>
          <p:cNvSpPr/>
          <p:nvPr/>
        </p:nvSpPr>
        <p:spPr>
          <a:xfrm flipH="1">
            <a:off x="3277259" y="4492605"/>
            <a:ext cx="1024758" cy="724163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4"/>
          <p:cNvSpPr/>
          <p:nvPr/>
        </p:nvSpPr>
        <p:spPr>
          <a:xfrm flipH="1">
            <a:off x="4108890" y="4492605"/>
            <a:ext cx="4221216" cy="724163"/>
          </a:xfrm>
          <a:custGeom>
            <a:avLst/>
            <a:gdLst/>
            <a:ahLst/>
            <a:cxnLst/>
            <a:rect l="l" t="t" r="r" b="b"/>
            <a:pathLst>
              <a:path w="5628288" h="965551" extrusionOk="0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432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É chamado dessa forma por possuir apenas </a:t>
            </a:r>
            <a:r>
              <a:rPr lang="pt-BR" sz="1350" b="1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UM</a:t>
            </a:r>
            <a:r>
              <a:rPr lang="pt-BR" sz="135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350" b="1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SÍMBOLO</a:t>
            </a:r>
            <a:r>
              <a:rPr lang="pt-BR" sz="135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 (Dedo) para representar os números</a:t>
            </a:r>
            <a:endParaRPr/>
          </a:p>
        </p:txBody>
      </p:sp>
      <p:sp>
        <p:nvSpPr>
          <p:cNvPr id="162" name="Google Shape;162;p4"/>
          <p:cNvSpPr/>
          <p:nvPr/>
        </p:nvSpPr>
        <p:spPr>
          <a:xfrm flipH="1">
            <a:off x="3972911" y="5412193"/>
            <a:ext cx="1024758" cy="724163"/>
          </a:xfrm>
          <a:prstGeom prst="chevron">
            <a:avLst>
              <a:gd name="adj" fmla="val 50000"/>
            </a:avLst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4"/>
          <p:cNvSpPr/>
          <p:nvPr/>
        </p:nvSpPr>
        <p:spPr>
          <a:xfrm flipH="1">
            <a:off x="4804543" y="5412193"/>
            <a:ext cx="4221216" cy="724163"/>
          </a:xfrm>
          <a:custGeom>
            <a:avLst/>
            <a:gdLst/>
            <a:ahLst/>
            <a:cxnLst/>
            <a:rect l="l" t="t" r="r" b="b"/>
            <a:pathLst>
              <a:path w="5628288" h="965551" extrusionOk="0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432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Com esse sistemas conseguimos representar os </a:t>
            </a:r>
            <a:r>
              <a:rPr lang="pt-BR" sz="135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NÚMEROS NATURAIS (inteiros positivos)</a:t>
            </a:r>
            <a:endParaRPr/>
          </a:p>
        </p:txBody>
      </p:sp>
      <p:sp>
        <p:nvSpPr>
          <p:cNvPr id="164" name="Google Shape;164;p4"/>
          <p:cNvSpPr txBox="1"/>
          <p:nvPr/>
        </p:nvSpPr>
        <p:spPr>
          <a:xfrm>
            <a:off x="591003" y="4842026"/>
            <a:ext cx="261284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Quando crianças, aprendemos a contar até dez usando nossos dedos... </a:t>
            </a:r>
            <a:endParaRPr/>
          </a:p>
        </p:txBody>
      </p:sp>
      <p:sp>
        <p:nvSpPr>
          <p:cNvPr id="165" name="Google Shape;165;p4"/>
          <p:cNvSpPr txBox="1"/>
          <p:nvPr/>
        </p:nvSpPr>
        <p:spPr>
          <a:xfrm>
            <a:off x="501662" y="4492604"/>
            <a:ext cx="1766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Contando até 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Como nós contamos?</a:t>
            </a:r>
            <a:endParaRPr/>
          </a:p>
        </p:txBody>
      </p:sp>
      <p:sp>
        <p:nvSpPr>
          <p:cNvPr id="172" name="Google Shape;172;p5"/>
          <p:cNvSpPr txBox="1"/>
          <p:nvPr/>
        </p:nvSpPr>
        <p:spPr>
          <a:xfrm>
            <a:off x="3473264" y="1772816"/>
            <a:ext cx="1741578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rgbClr val="711012"/>
                </a:solidFill>
                <a:latin typeface="Arial"/>
                <a:ea typeface="Arial"/>
                <a:cs typeface="Arial"/>
                <a:sym typeface="Arial"/>
              </a:rPr>
              <a:t>324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rgbClr val="711012"/>
                </a:solidFill>
                <a:latin typeface="Arial"/>
                <a:ea typeface="Arial"/>
                <a:cs typeface="Arial"/>
                <a:sym typeface="Arial"/>
              </a:rPr>
              <a:t>122.154</a:t>
            </a:r>
            <a:endParaRPr/>
          </a:p>
        </p:txBody>
      </p:sp>
      <p:pic>
        <p:nvPicPr>
          <p:cNvPr id="173" name="Google Shape;173;p5" descr="Sequência Didática sobre o Sistema de Numeração Decimal - 4o e 5o ano ~  Profa. Miriam Navarr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987" y="1448032"/>
            <a:ext cx="2376264" cy="2376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24128" y="683687"/>
            <a:ext cx="3124545" cy="306525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5"/>
          <p:cNvSpPr/>
          <p:nvPr/>
        </p:nvSpPr>
        <p:spPr>
          <a:xfrm>
            <a:off x="632143" y="4069638"/>
            <a:ext cx="594000" cy="5940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3288633" y="4069638"/>
            <a:ext cx="594000" cy="5940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5"/>
          <p:cNvSpPr/>
          <p:nvPr/>
        </p:nvSpPr>
        <p:spPr>
          <a:xfrm>
            <a:off x="6084168" y="4069638"/>
            <a:ext cx="594000" cy="594000"/>
          </a:xfrm>
          <a:prstGeom prst="rect">
            <a:avLst/>
          </a:prstGeom>
          <a:solidFill>
            <a:srgbClr val="7B7B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5"/>
          <p:cNvSpPr/>
          <p:nvPr/>
        </p:nvSpPr>
        <p:spPr>
          <a:xfrm>
            <a:off x="1226143" y="4069638"/>
            <a:ext cx="1603767" cy="59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Símbolos</a:t>
            </a:r>
            <a:endParaRPr/>
          </a:p>
        </p:txBody>
      </p:sp>
      <p:sp>
        <p:nvSpPr>
          <p:cNvPr id="179" name="Google Shape;179;p5"/>
          <p:cNvSpPr/>
          <p:nvPr/>
        </p:nvSpPr>
        <p:spPr>
          <a:xfrm>
            <a:off x="3882633" y="4069638"/>
            <a:ext cx="1603767" cy="59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Combinação</a:t>
            </a:r>
            <a:endParaRPr/>
          </a:p>
        </p:txBody>
      </p:sp>
      <p:sp>
        <p:nvSpPr>
          <p:cNvPr id="180" name="Google Shape;180;p5"/>
          <p:cNvSpPr/>
          <p:nvPr/>
        </p:nvSpPr>
        <p:spPr>
          <a:xfrm>
            <a:off x="6678168" y="4069638"/>
            <a:ext cx="1603767" cy="59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Base Numérica</a:t>
            </a:r>
            <a:endParaRPr/>
          </a:p>
        </p:txBody>
      </p:sp>
      <p:sp>
        <p:nvSpPr>
          <p:cNvPr id="181" name="Google Shape;181;p5"/>
          <p:cNvSpPr txBox="1"/>
          <p:nvPr/>
        </p:nvSpPr>
        <p:spPr>
          <a:xfrm>
            <a:off x="632143" y="4725144"/>
            <a:ext cx="2197767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Mais tarde, nos são apresentados os </a:t>
            </a:r>
            <a:r>
              <a:rPr lang="pt-BR" sz="1600" b="1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Algarismos</a:t>
            </a:r>
            <a:r>
              <a:rPr lang="pt-BR" sz="1600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! Sendo um conjunto de </a:t>
            </a:r>
            <a:r>
              <a:rPr lang="pt-BR" sz="1600" b="1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DEZ</a:t>
            </a:r>
            <a:r>
              <a:rPr lang="pt-BR" sz="1600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600" b="1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símbolos</a:t>
            </a:r>
            <a:r>
              <a:rPr lang="pt-BR" sz="1600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, cada um representando um </a:t>
            </a:r>
            <a:r>
              <a:rPr lang="pt-BR" sz="1600" b="1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Número</a:t>
            </a:r>
            <a:r>
              <a:rPr lang="pt-BR" sz="1600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82" name="Google Shape;182;p5"/>
          <p:cNvSpPr txBox="1"/>
          <p:nvPr/>
        </p:nvSpPr>
        <p:spPr>
          <a:xfrm>
            <a:off x="3288633" y="4725144"/>
            <a:ext cx="2197767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Com esses símbolos, nós aprendemos a combina-los para </a:t>
            </a:r>
            <a:r>
              <a:rPr lang="pt-BR" sz="1600" b="1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representar valores </a:t>
            </a:r>
            <a:r>
              <a:rPr lang="pt-BR" sz="16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muito maiores que os dez que estávamos limitados antes.</a:t>
            </a:r>
            <a:endParaRPr/>
          </a:p>
        </p:txBody>
      </p:sp>
      <p:sp>
        <p:nvSpPr>
          <p:cNvPr id="183" name="Google Shape;183;p5"/>
          <p:cNvSpPr txBox="1"/>
          <p:nvPr/>
        </p:nvSpPr>
        <p:spPr>
          <a:xfrm>
            <a:off x="6084168" y="4725144"/>
            <a:ext cx="2652733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7C7C7C"/>
                </a:solidFill>
                <a:latin typeface="Arial"/>
                <a:ea typeface="Arial"/>
                <a:cs typeface="Arial"/>
                <a:sym typeface="Arial"/>
              </a:rPr>
              <a:t>Desta forma, nos foi apresentado o sistema </a:t>
            </a:r>
            <a:r>
              <a:rPr lang="pt-BR" sz="1600" b="1">
                <a:solidFill>
                  <a:srgbClr val="7C7C7C"/>
                </a:solidFill>
                <a:latin typeface="Arial"/>
                <a:ea typeface="Arial"/>
                <a:cs typeface="Arial"/>
                <a:sym typeface="Arial"/>
              </a:rPr>
              <a:t>DECIMAL</a:t>
            </a:r>
            <a:r>
              <a:rPr lang="pt-BR" sz="1600">
                <a:solidFill>
                  <a:srgbClr val="7C7C7C"/>
                </a:solidFill>
                <a:latin typeface="Arial"/>
                <a:ea typeface="Arial"/>
                <a:cs typeface="Arial"/>
                <a:sym typeface="Arial"/>
              </a:rPr>
              <a:t>, em que cada símbolo representa um número, e a “casa” em que ele está, representa um </a:t>
            </a:r>
            <a:r>
              <a:rPr lang="pt-BR" sz="1600" b="1">
                <a:solidFill>
                  <a:srgbClr val="7C7C7C"/>
                </a:solidFill>
                <a:latin typeface="Arial"/>
                <a:ea typeface="Arial"/>
                <a:cs typeface="Arial"/>
                <a:sym typeface="Arial"/>
              </a:rPr>
              <a:t>multiplicador de base 10</a:t>
            </a:r>
            <a:endParaRPr/>
          </a:p>
        </p:txBody>
      </p:sp>
      <p:grpSp>
        <p:nvGrpSpPr>
          <p:cNvPr id="184" name="Google Shape;184;p5" descr="{&quot;Key&quot;:&quot;POWER_USER_SHAPE_ICON&quot;,&quot;Value&quot;:&quot;POWER_USER_SHAPE_ICON_STYLE_1&quot;}"/>
          <p:cNvGrpSpPr/>
          <p:nvPr/>
        </p:nvGrpSpPr>
        <p:grpSpPr>
          <a:xfrm>
            <a:off x="3392094" y="4119863"/>
            <a:ext cx="401467" cy="463459"/>
            <a:chOff x="8" y="8"/>
            <a:chExt cx="408" cy="471"/>
          </a:xfrm>
        </p:grpSpPr>
        <p:sp>
          <p:nvSpPr>
            <p:cNvPr id="185" name="Google Shape;185;p5"/>
            <p:cNvSpPr/>
            <p:nvPr/>
          </p:nvSpPr>
          <p:spPr>
            <a:xfrm>
              <a:off x="285" y="298"/>
              <a:ext cx="37" cy="3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20" y="298"/>
              <a:ext cx="37" cy="3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221" y="264"/>
              <a:ext cx="56" cy="5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295" y="345"/>
              <a:ext cx="39" cy="86"/>
            </a:xfrm>
            <a:custGeom>
              <a:avLst/>
              <a:gdLst/>
              <a:ahLst/>
              <a:cxnLst/>
              <a:rect l="l" t="t" r="r" b="b"/>
              <a:pathLst>
                <a:path w="103" h="229" extrusionOk="0">
                  <a:moveTo>
                    <a:pt x="103" y="229"/>
                  </a:moveTo>
                  <a:lnTo>
                    <a:pt x="20" y="229"/>
                  </a:lnTo>
                  <a:lnTo>
                    <a:pt x="20" y="76"/>
                  </a:lnTo>
                  <a:cubicBezTo>
                    <a:pt x="20" y="50"/>
                    <a:pt x="12" y="25"/>
                    <a:pt x="0" y="4"/>
                  </a:cubicBezTo>
                  <a:cubicBezTo>
                    <a:pt x="7" y="2"/>
                    <a:pt x="15" y="0"/>
                    <a:pt x="23" y="0"/>
                  </a:cubicBezTo>
                  <a:cubicBezTo>
                    <a:pt x="67" y="0"/>
                    <a:pt x="103" y="36"/>
                    <a:pt x="103" y="81"/>
                  </a:cubicBezTo>
                  <a:lnTo>
                    <a:pt x="103" y="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6" y="264"/>
              <a:ext cx="55" cy="5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8" y="345"/>
              <a:ext cx="39" cy="86"/>
            </a:xfrm>
            <a:custGeom>
              <a:avLst/>
              <a:gdLst/>
              <a:ahLst/>
              <a:cxnLst/>
              <a:rect l="l" t="t" r="r" b="b"/>
              <a:pathLst>
                <a:path w="104" h="229" extrusionOk="0">
                  <a:moveTo>
                    <a:pt x="81" y="0"/>
                  </a:moveTo>
                  <a:cubicBezTo>
                    <a:pt x="89" y="0"/>
                    <a:pt x="96" y="2"/>
                    <a:pt x="104" y="4"/>
                  </a:cubicBezTo>
                  <a:cubicBezTo>
                    <a:pt x="91" y="25"/>
                    <a:pt x="83" y="50"/>
                    <a:pt x="83" y="76"/>
                  </a:cubicBezTo>
                  <a:lnTo>
                    <a:pt x="83" y="229"/>
                  </a:lnTo>
                  <a:lnTo>
                    <a:pt x="0" y="229"/>
                  </a:lnTo>
                  <a:lnTo>
                    <a:pt x="0" y="81"/>
                  </a:lnTo>
                  <a:cubicBezTo>
                    <a:pt x="0" y="36"/>
                    <a:pt x="36" y="0"/>
                    <a:pt x="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130" y="209"/>
              <a:ext cx="82" cy="8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236" y="330"/>
              <a:ext cx="57" cy="123"/>
            </a:xfrm>
            <a:custGeom>
              <a:avLst/>
              <a:gdLst/>
              <a:ahLst/>
              <a:cxnLst/>
              <a:rect l="l" t="t" r="r" b="b"/>
              <a:pathLst>
                <a:path w="150" h="327" extrusionOk="0">
                  <a:moveTo>
                    <a:pt x="150" y="327"/>
                  </a:moveTo>
                  <a:lnTo>
                    <a:pt x="22" y="327"/>
                  </a:lnTo>
                  <a:lnTo>
                    <a:pt x="22" y="94"/>
                  </a:lnTo>
                  <a:cubicBezTo>
                    <a:pt x="22" y="62"/>
                    <a:pt x="14" y="32"/>
                    <a:pt x="0" y="5"/>
                  </a:cubicBezTo>
                  <a:cubicBezTo>
                    <a:pt x="11" y="2"/>
                    <a:pt x="22" y="0"/>
                    <a:pt x="33" y="0"/>
                  </a:cubicBezTo>
                  <a:cubicBezTo>
                    <a:pt x="98" y="0"/>
                    <a:pt x="150" y="52"/>
                    <a:pt x="150" y="117"/>
                  </a:cubicBezTo>
                  <a:lnTo>
                    <a:pt x="150" y="3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49" y="330"/>
              <a:ext cx="57" cy="123"/>
            </a:xfrm>
            <a:custGeom>
              <a:avLst/>
              <a:gdLst/>
              <a:ahLst/>
              <a:cxnLst/>
              <a:rect l="l" t="t" r="r" b="b"/>
              <a:pathLst>
                <a:path w="150" h="327" extrusionOk="0">
                  <a:moveTo>
                    <a:pt x="128" y="94"/>
                  </a:moveTo>
                  <a:lnTo>
                    <a:pt x="128" y="327"/>
                  </a:lnTo>
                  <a:lnTo>
                    <a:pt x="0" y="327"/>
                  </a:lnTo>
                  <a:lnTo>
                    <a:pt x="0" y="117"/>
                  </a:lnTo>
                  <a:cubicBezTo>
                    <a:pt x="0" y="52"/>
                    <a:pt x="53" y="0"/>
                    <a:pt x="117" y="0"/>
                  </a:cubicBezTo>
                  <a:cubicBezTo>
                    <a:pt x="129" y="0"/>
                    <a:pt x="139" y="2"/>
                    <a:pt x="150" y="5"/>
                  </a:cubicBezTo>
                  <a:cubicBezTo>
                    <a:pt x="136" y="32"/>
                    <a:pt x="128" y="62"/>
                    <a:pt x="128" y="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107" y="301"/>
              <a:ext cx="128" cy="178"/>
            </a:xfrm>
            <a:custGeom>
              <a:avLst/>
              <a:gdLst/>
              <a:ahLst/>
              <a:cxnLst/>
              <a:rect l="l" t="t" r="r" b="b"/>
              <a:pathLst>
                <a:path w="340" h="471" extrusionOk="0">
                  <a:moveTo>
                    <a:pt x="0" y="471"/>
                  </a:moveTo>
                  <a:lnTo>
                    <a:pt x="340" y="471"/>
                  </a:lnTo>
                  <a:lnTo>
                    <a:pt x="340" y="170"/>
                  </a:lnTo>
                  <a:cubicBezTo>
                    <a:pt x="340" y="76"/>
                    <a:pt x="264" y="0"/>
                    <a:pt x="170" y="0"/>
                  </a:cubicBezTo>
                  <a:cubicBezTo>
                    <a:pt x="76" y="0"/>
                    <a:pt x="0" y="76"/>
                    <a:pt x="0" y="170"/>
                  </a:cubicBezTo>
                  <a:lnTo>
                    <a:pt x="0" y="4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163" y="8"/>
              <a:ext cx="253" cy="230"/>
            </a:xfrm>
            <a:custGeom>
              <a:avLst/>
              <a:gdLst/>
              <a:ahLst/>
              <a:cxnLst/>
              <a:rect l="l" t="t" r="r" b="b"/>
              <a:pathLst>
                <a:path w="675" h="611" extrusionOk="0">
                  <a:moveTo>
                    <a:pt x="551" y="0"/>
                  </a:moveTo>
                  <a:lnTo>
                    <a:pt x="123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326"/>
                  </a:lnTo>
                  <a:cubicBezTo>
                    <a:pt x="0" y="394"/>
                    <a:pt x="55" y="449"/>
                    <a:pt x="123" y="449"/>
                  </a:cubicBezTo>
                  <a:lnTo>
                    <a:pt x="167" y="449"/>
                  </a:lnTo>
                  <a:lnTo>
                    <a:pt x="167" y="611"/>
                  </a:lnTo>
                  <a:lnTo>
                    <a:pt x="329" y="449"/>
                  </a:lnTo>
                  <a:lnTo>
                    <a:pt x="551" y="449"/>
                  </a:lnTo>
                  <a:cubicBezTo>
                    <a:pt x="619" y="449"/>
                    <a:pt x="675" y="394"/>
                    <a:pt x="675" y="326"/>
                  </a:cubicBezTo>
                  <a:lnTo>
                    <a:pt x="675" y="123"/>
                  </a:lnTo>
                  <a:cubicBezTo>
                    <a:pt x="675" y="55"/>
                    <a:pt x="619" y="0"/>
                    <a:pt x="551" y="0"/>
                  </a:cubicBezTo>
                  <a:close/>
                  <a:moveTo>
                    <a:pt x="630" y="326"/>
                  </a:moveTo>
                  <a:cubicBezTo>
                    <a:pt x="630" y="370"/>
                    <a:pt x="595" y="405"/>
                    <a:pt x="551" y="405"/>
                  </a:cubicBezTo>
                  <a:lnTo>
                    <a:pt x="311" y="405"/>
                  </a:lnTo>
                  <a:lnTo>
                    <a:pt x="212" y="504"/>
                  </a:lnTo>
                  <a:lnTo>
                    <a:pt x="212" y="405"/>
                  </a:lnTo>
                  <a:lnTo>
                    <a:pt x="123" y="405"/>
                  </a:lnTo>
                  <a:cubicBezTo>
                    <a:pt x="80" y="405"/>
                    <a:pt x="44" y="370"/>
                    <a:pt x="44" y="326"/>
                  </a:cubicBezTo>
                  <a:lnTo>
                    <a:pt x="44" y="123"/>
                  </a:lnTo>
                  <a:cubicBezTo>
                    <a:pt x="44" y="80"/>
                    <a:pt x="80" y="44"/>
                    <a:pt x="123" y="44"/>
                  </a:cubicBezTo>
                  <a:lnTo>
                    <a:pt x="551" y="44"/>
                  </a:lnTo>
                  <a:cubicBezTo>
                    <a:pt x="595" y="44"/>
                    <a:pt x="630" y="80"/>
                    <a:pt x="630" y="123"/>
                  </a:cubicBezTo>
                  <a:lnTo>
                    <a:pt x="630" y="32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96;p5" descr="{&quot;Key&quot;:&quot;POWER_USER_SHAPE_ICON&quot;,&quot;Value&quot;:&quot;POWER_USER_SHAPE_ICON_STYLE_1&quot;}"/>
          <p:cNvSpPr/>
          <p:nvPr/>
        </p:nvSpPr>
        <p:spPr>
          <a:xfrm>
            <a:off x="6135002" y="4148059"/>
            <a:ext cx="483139" cy="460506"/>
          </a:xfrm>
          <a:custGeom>
            <a:avLst/>
            <a:gdLst/>
            <a:ahLst/>
            <a:cxnLst/>
            <a:rect l="l" t="t" r="r" b="b"/>
            <a:pathLst>
              <a:path w="1257" h="1196" extrusionOk="0">
                <a:moveTo>
                  <a:pt x="572" y="499"/>
                </a:moveTo>
                <a:lnTo>
                  <a:pt x="392" y="271"/>
                </a:lnTo>
                <a:lnTo>
                  <a:pt x="26" y="558"/>
                </a:lnTo>
                <a:cubicBezTo>
                  <a:pt x="8" y="536"/>
                  <a:pt x="0" y="492"/>
                  <a:pt x="14" y="465"/>
                </a:cubicBezTo>
                <a:cubicBezTo>
                  <a:pt x="38" y="424"/>
                  <a:pt x="57" y="404"/>
                  <a:pt x="87" y="367"/>
                </a:cubicBezTo>
                <a:lnTo>
                  <a:pt x="284" y="131"/>
                </a:lnTo>
                <a:lnTo>
                  <a:pt x="285" y="132"/>
                </a:lnTo>
                <a:lnTo>
                  <a:pt x="424" y="22"/>
                </a:lnTo>
                <a:lnTo>
                  <a:pt x="523" y="149"/>
                </a:lnTo>
                <a:lnTo>
                  <a:pt x="713" y="0"/>
                </a:lnTo>
                <a:cubicBezTo>
                  <a:pt x="722" y="116"/>
                  <a:pt x="722" y="116"/>
                  <a:pt x="583" y="225"/>
                </a:cubicBezTo>
                <a:lnTo>
                  <a:pt x="662" y="326"/>
                </a:lnTo>
                <a:cubicBezTo>
                  <a:pt x="801" y="217"/>
                  <a:pt x="801" y="217"/>
                  <a:pt x="912" y="254"/>
                </a:cubicBezTo>
                <a:lnTo>
                  <a:pt x="721" y="402"/>
                </a:lnTo>
                <a:lnTo>
                  <a:pt x="1257" y="1087"/>
                </a:lnTo>
                <a:lnTo>
                  <a:pt x="1117" y="1196"/>
                </a:lnTo>
                <a:lnTo>
                  <a:pt x="681" y="638"/>
                </a:lnTo>
                <a:lnTo>
                  <a:pt x="404" y="773"/>
                </a:lnTo>
                <a:cubicBezTo>
                  <a:pt x="362" y="793"/>
                  <a:pt x="338" y="807"/>
                  <a:pt x="292" y="820"/>
                </a:cubicBezTo>
                <a:cubicBezTo>
                  <a:pt x="262" y="827"/>
                  <a:pt x="222" y="809"/>
                  <a:pt x="204" y="786"/>
                </a:cubicBezTo>
                <a:cubicBezTo>
                  <a:pt x="326" y="687"/>
                  <a:pt x="446" y="593"/>
                  <a:pt x="572" y="49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5" descr="{&quot;Key&quot;:&quot;POWER_USER_SHAPE_ICON&quot;,&quot;Value&quot;:&quot;POWER_USER_SHAPE_ICON_STYLE_1&quot;}"/>
          <p:cNvSpPr/>
          <p:nvPr/>
        </p:nvSpPr>
        <p:spPr>
          <a:xfrm>
            <a:off x="721070" y="4096691"/>
            <a:ext cx="402648" cy="509804"/>
          </a:xfrm>
          <a:custGeom>
            <a:avLst/>
            <a:gdLst/>
            <a:ahLst/>
            <a:cxnLst/>
            <a:rect l="l" t="t" r="r" b="b"/>
            <a:pathLst>
              <a:path w="990" h="1250" extrusionOk="0">
                <a:moveTo>
                  <a:pt x="990" y="130"/>
                </a:moveTo>
                <a:cubicBezTo>
                  <a:pt x="990" y="58"/>
                  <a:pt x="931" y="0"/>
                  <a:pt x="859" y="0"/>
                </a:cubicBezTo>
                <a:cubicBezTo>
                  <a:pt x="788" y="0"/>
                  <a:pt x="729" y="58"/>
                  <a:pt x="729" y="130"/>
                </a:cubicBezTo>
                <a:cubicBezTo>
                  <a:pt x="729" y="193"/>
                  <a:pt x="774" y="246"/>
                  <a:pt x="833" y="258"/>
                </a:cubicBezTo>
                <a:lnTo>
                  <a:pt x="833" y="456"/>
                </a:lnTo>
                <a:lnTo>
                  <a:pt x="521" y="702"/>
                </a:lnTo>
                <a:lnTo>
                  <a:pt x="521" y="466"/>
                </a:lnTo>
                <a:cubicBezTo>
                  <a:pt x="580" y="454"/>
                  <a:pt x="625" y="401"/>
                  <a:pt x="625" y="339"/>
                </a:cubicBezTo>
                <a:cubicBezTo>
                  <a:pt x="625" y="267"/>
                  <a:pt x="567" y="208"/>
                  <a:pt x="495" y="208"/>
                </a:cubicBezTo>
                <a:cubicBezTo>
                  <a:pt x="423" y="208"/>
                  <a:pt x="365" y="267"/>
                  <a:pt x="365" y="339"/>
                </a:cubicBezTo>
                <a:cubicBezTo>
                  <a:pt x="365" y="401"/>
                  <a:pt x="409" y="454"/>
                  <a:pt x="469" y="466"/>
                </a:cubicBezTo>
                <a:lnTo>
                  <a:pt x="469" y="702"/>
                </a:lnTo>
                <a:lnTo>
                  <a:pt x="156" y="456"/>
                </a:lnTo>
                <a:lnTo>
                  <a:pt x="156" y="258"/>
                </a:lnTo>
                <a:cubicBezTo>
                  <a:pt x="216" y="246"/>
                  <a:pt x="260" y="193"/>
                  <a:pt x="260" y="130"/>
                </a:cubicBezTo>
                <a:cubicBezTo>
                  <a:pt x="260" y="58"/>
                  <a:pt x="202" y="0"/>
                  <a:pt x="130" y="0"/>
                </a:cubicBezTo>
                <a:cubicBezTo>
                  <a:pt x="58" y="0"/>
                  <a:pt x="0" y="58"/>
                  <a:pt x="0" y="130"/>
                </a:cubicBezTo>
                <a:cubicBezTo>
                  <a:pt x="0" y="193"/>
                  <a:pt x="45" y="246"/>
                  <a:pt x="104" y="258"/>
                </a:cubicBezTo>
                <a:lnTo>
                  <a:pt x="104" y="481"/>
                </a:lnTo>
                <a:lnTo>
                  <a:pt x="469" y="768"/>
                </a:lnTo>
                <a:lnTo>
                  <a:pt x="469" y="992"/>
                </a:lnTo>
                <a:cubicBezTo>
                  <a:pt x="409" y="1004"/>
                  <a:pt x="365" y="1057"/>
                  <a:pt x="365" y="1120"/>
                </a:cubicBezTo>
                <a:cubicBezTo>
                  <a:pt x="365" y="1192"/>
                  <a:pt x="423" y="1250"/>
                  <a:pt x="495" y="1250"/>
                </a:cubicBezTo>
                <a:cubicBezTo>
                  <a:pt x="567" y="1250"/>
                  <a:pt x="625" y="1192"/>
                  <a:pt x="625" y="1120"/>
                </a:cubicBezTo>
                <a:cubicBezTo>
                  <a:pt x="625" y="1057"/>
                  <a:pt x="580" y="1004"/>
                  <a:pt x="521" y="992"/>
                </a:cubicBezTo>
                <a:lnTo>
                  <a:pt x="521" y="768"/>
                </a:lnTo>
                <a:lnTo>
                  <a:pt x="885" y="481"/>
                </a:lnTo>
                <a:lnTo>
                  <a:pt x="885" y="258"/>
                </a:lnTo>
                <a:cubicBezTo>
                  <a:pt x="945" y="246"/>
                  <a:pt x="990" y="193"/>
                  <a:pt x="990" y="130"/>
                </a:cubicBezTo>
                <a:close/>
                <a:moveTo>
                  <a:pt x="52" y="130"/>
                </a:moveTo>
                <a:cubicBezTo>
                  <a:pt x="52" y="87"/>
                  <a:pt x="87" y="52"/>
                  <a:pt x="130" y="52"/>
                </a:cubicBezTo>
                <a:cubicBezTo>
                  <a:pt x="173" y="52"/>
                  <a:pt x="208" y="87"/>
                  <a:pt x="208" y="130"/>
                </a:cubicBezTo>
                <a:cubicBezTo>
                  <a:pt x="208" y="173"/>
                  <a:pt x="173" y="208"/>
                  <a:pt x="130" y="208"/>
                </a:cubicBezTo>
                <a:cubicBezTo>
                  <a:pt x="87" y="208"/>
                  <a:pt x="52" y="173"/>
                  <a:pt x="52" y="130"/>
                </a:cubicBezTo>
                <a:close/>
                <a:moveTo>
                  <a:pt x="859" y="208"/>
                </a:moveTo>
                <a:cubicBezTo>
                  <a:pt x="816" y="208"/>
                  <a:pt x="781" y="173"/>
                  <a:pt x="781" y="130"/>
                </a:cubicBezTo>
                <a:cubicBezTo>
                  <a:pt x="781" y="87"/>
                  <a:pt x="816" y="52"/>
                  <a:pt x="859" y="52"/>
                </a:cubicBezTo>
                <a:cubicBezTo>
                  <a:pt x="902" y="52"/>
                  <a:pt x="938" y="87"/>
                  <a:pt x="938" y="130"/>
                </a:cubicBezTo>
                <a:cubicBezTo>
                  <a:pt x="938" y="173"/>
                  <a:pt x="902" y="208"/>
                  <a:pt x="859" y="20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Como o Computador Conta?</a:t>
            </a:r>
            <a:endParaRPr/>
          </a:p>
        </p:txBody>
      </p:sp>
      <p:grpSp>
        <p:nvGrpSpPr>
          <p:cNvPr id="203" name="Google Shape;203;p6"/>
          <p:cNvGrpSpPr/>
          <p:nvPr/>
        </p:nvGrpSpPr>
        <p:grpSpPr>
          <a:xfrm>
            <a:off x="3277259" y="1619193"/>
            <a:ext cx="5052847" cy="724163"/>
            <a:chOff x="3277259" y="1412776"/>
            <a:chExt cx="5052847" cy="724163"/>
          </a:xfrm>
        </p:grpSpPr>
        <p:sp>
          <p:nvSpPr>
            <p:cNvPr id="204" name="Google Shape;204;p6"/>
            <p:cNvSpPr/>
            <p:nvPr/>
          </p:nvSpPr>
          <p:spPr>
            <a:xfrm flipH="1">
              <a:off x="3277259" y="1412776"/>
              <a:ext cx="1024758" cy="724163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6"/>
            <p:cNvSpPr/>
            <p:nvPr/>
          </p:nvSpPr>
          <p:spPr>
            <a:xfrm flipH="1">
              <a:off x="4108890" y="1412776"/>
              <a:ext cx="4221216" cy="724163"/>
            </a:xfrm>
            <a:custGeom>
              <a:avLst/>
              <a:gdLst/>
              <a:ahLst/>
              <a:cxnLst/>
              <a:rect l="l" t="t" r="r" b="b"/>
              <a:pathLst>
                <a:path w="5628288" h="965551" extrusionOk="0">
                  <a:moveTo>
                    <a:pt x="5145513" y="0"/>
                  </a:moveTo>
                  <a:lnTo>
                    <a:pt x="4908331" y="0"/>
                  </a:lnTo>
                  <a:lnTo>
                    <a:pt x="4261944" y="0"/>
                  </a:lnTo>
                  <a:lnTo>
                    <a:pt x="0" y="0"/>
                  </a:lnTo>
                  <a:lnTo>
                    <a:pt x="0" y="965551"/>
                  </a:lnTo>
                  <a:lnTo>
                    <a:pt x="4261944" y="965551"/>
                  </a:lnTo>
                  <a:lnTo>
                    <a:pt x="4908331" y="965551"/>
                  </a:lnTo>
                  <a:lnTo>
                    <a:pt x="5145513" y="965551"/>
                  </a:lnTo>
                  <a:lnTo>
                    <a:pt x="5628288" y="48277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432000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50">
                  <a:solidFill>
                    <a:srgbClr val="4472C4"/>
                  </a:solidFill>
                  <a:latin typeface="Arial"/>
                  <a:ea typeface="Arial"/>
                  <a:cs typeface="Arial"/>
                  <a:sym typeface="Arial"/>
                </a:rPr>
                <a:t>Mas... Apesar de podermos “ver” os números na tela do computador, não é dessa forma que ele conta...</a:t>
              </a:r>
              <a:endParaRPr sz="1350" b="1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" name="Google Shape;206;p6"/>
          <p:cNvGrpSpPr/>
          <p:nvPr/>
        </p:nvGrpSpPr>
        <p:grpSpPr>
          <a:xfrm>
            <a:off x="3277259" y="3446798"/>
            <a:ext cx="5052847" cy="724163"/>
            <a:chOff x="3277259" y="3140968"/>
            <a:chExt cx="5052847" cy="724163"/>
          </a:xfrm>
        </p:grpSpPr>
        <p:sp>
          <p:nvSpPr>
            <p:cNvPr id="207" name="Google Shape;207;p6"/>
            <p:cNvSpPr/>
            <p:nvPr/>
          </p:nvSpPr>
          <p:spPr>
            <a:xfrm flipH="1">
              <a:off x="3277259" y="3140968"/>
              <a:ext cx="1024758" cy="724163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6"/>
            <p:cNvSpPr/>
            <p:nvPr/>
          </p:nvSpPr>
          <p:spPr>
            <a:xfrm flipH="1">
              <a:off x="4108890" y="3140968"/>
              <a:ext cx="4221216" cy="724163"/>
            </a:xfrm>
            <a:custGeom>
              <a:avLst/>
              <a:gdLst/>
              <a:ahLst/>
              <a:cxnLst/>
              <a:rect l="l" t="t" r="r" b="b"/>
              <a:pathLst>
                <a:path w="5628288" h="965551" extrusionOk="0">
                  <a:moveTo>
                    <a:pt x="5145513" y="0"/>
                  </a:moveTo>
                  <a:lnTo>
                    <a:pt x="4908331" y="0"/>
                  </a:lnTo>
                  <a:lnTo>
                    <a:pt x="4261944" y="0"/>
                  </a:lnTo>
                  <a:lnTo>
                    <a:pt x="0" y="0"/>
                  </a:lnTo>
                  <a:lnTo>
                    <a:pt x="0" y="965551"/>
                  </a:lnTo>
                  <a:lnTo>
                    <a:pt x="4261944" y="965551"/>
                  </a:lnTo>
                  <a:lnTo>
                    <a:pt x="4908331" y="965551"/>
                  </a:lnTo>
                  <a:lnTo>
                    <a:pt x="5145513" y="965551"/>
                  </a:lnTo>
                  <a:lnTo>
                    <a:pt x="5628288" y="48277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432000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50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O Computador é composto de muitos transistores, que operam com eletricidade e só entendem duas coisas: </a:t>
              </a:r>
              <a:r>
                <a:rPr lang="pt-BR" sz="1350" b="1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Ligado</a:t>
              </a:r>
              <a:r>
                <a:rPr lang="pt-BR" sz="1350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 e </a:t>
              </a:r>
              <a:r>
                <a:rPr lang="pt-BR" sz="1350" b="1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Desligado.</a:t>
              </a:r>
              <a:endParaRPr/>
            </a:p>
          </p:txBody>
        </p:sp>
      </p:grpSp>
      <p:grpSp>
        <p:nvGrpSpPr>
          <p:cNvPr id="209" name="Google Shape;209;p6"/>
          <p:cNvGrpSpPr/>
          <p:nvPr/>
        </p:nvGrpSpPr>
        <p:grpSpPr>
          <a:xfrm>
            <a:off x="3277258" y="5153109"/>
            <a:ext cx="5052848" cy="724163"/>
            <a:chOff x="3277258" y="4507078"/>
            <a:chExt cx="5052848" cy="724163"/>
          </a:xfrm>
        </p:grpSpPr>
        <p:sp>
          <p:nvSpPr>
            <p:cNvPr id="210" name="Google Shape;210;p6"/>
            <p:cNvSpPr/>
            <p:nvPr/>
          </p:nvSpPr>
          <p:spPr>
            <a:xfrm flipH="1">
              <a:off x="3277258" y="4507078"/>
              <a:ext cx="1024758" cy="724163"/>
            </a:xfrm>
            <a:prstGeom prst="chevron">
              <a:avLst>
                <a:gd name="adj" fmla="val 50000"/>
              </a:avLst>
            </a:prstGeom>
            <a:solidFill>
              <a:srgbClr val="ED1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6"/>
            <p:cNvSpPr/>
            <p:nvPr/>
          </p:nvSpPr>
          <p:spPr>
            <a:xfrm flipH="1">
              <a:off x="4108890" y="4507078"/>
              <a:ext cx="4221216" cy="724163"/>
            </a:xfrm>
            <a:custGeom>
              <a:avLst/>
              <a:gdLst/>
              <a:ahLst/>
              <a:cxnLst/>
              <a:rect l="l" t="t" r="r" b="b"/>
              <a:pathLst>
                <a:path w="5628288" h="965551" extrusionOk="0">
                  <a:moveTo>
                    <a:pt x="5145513" y="0"/>
                  </a:moveTo>
                  <a:lnTo>
                    <a:pt x="4908331" y="0"/>
                  </a:lnTo>
                  <a:lnTo>
                    <a:pt x="4261944" y="0"/>
                  </a:lnTo>
                  <a:lnTo>
                    <a:pt x="0" y="0"/>
                  </a:lnTo>
                  <a:lnTo>
                    <a:pt x="0" y="965551"/>
                  </a:lnTo>
                  <a:lnTo>
                    <a:pt x="4261944" y="965551"/>
                  </a:lnTo>
                  <a:lnTo>
                    <a:pt x="4908331" y="965551"/>
                  </a:lnTo>
                  <a:lnTo>
                    <a:pt x="5145513" y="965551"/>
                  </a:lnTo>
                  <a:lnTo>
                    <a:pt x="5628288" y="48277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432000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Desta forma, o computador usa um sistema de numeração com apenas dois Símbolos, 1 e 0, chamado</a:t>
              </a:r>
              <a:r>
                <a:rPr lang="pt-BR" sz="1400" b="1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 Sistema Binário.</a:t>
              </a:r>
              <a:endParaRPr/>
            </a:p>
          </p:txBody>
        </p:sp>
      </p:grpSp>
      <p:pic>
        <p:nvPicPr>
          <p:cNvPr id="212" name="Google Shape;21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608" y="1147966"/>
            <a:ext cx="1666617" cy="1666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6" descr="Glowing Light Bulb Icon - On Off Royalty Free SVG, Cliparts, Vectors, And  Stock Illustration. Image 23662072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3608" y="3212976"/>
            <a:ext cx="1715773" cy="1191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6" descr="How Do Binary Numbers Work? - Owlcation"/>
          <p:cNvPicPr preferRelativeResize="0"/>
          <p:nvPr/>
        </p:nvPicPr>
        <p:blipFill rotWithShape="1">
          <a:blip r:embed="rId5">
            <a:alphaModFix/>
          </a:blip>
          <a:srcRect b="55552"/>
          <a:stretch/>
        </p:blipFill>
        <p:spPr>
          <a:xfrm>
            <a:off x="635032" y="5202873"/>
            <a:ext cx="2483768" cy="624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Como o Computador Conta?</a:t>
            </a:r>
            <a:endParaRPr/>
          </a:p>
        </p:txBody>
      </p:sp>
      <p:sp>
        <p:nvSpPr>
          <p:cNvPr id="221" name="Google Shape;221;p7"/>
          <p:cNvSpPr txBox="1"/>
          <p:nvPr/>
        </p:nvSpPr>
        <p:spPr>
          <a:xfrm>
            <a:off x="3475415" y="2043582"/>
            <a:ext cx="174157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711012"/>
                </a:solidFill>
                <a:latin typeface="Arial"/>
                <a:ea typeface="Arial"/>
                <a:cs typeface="Arial"/>
                <a:sym typeface="Arial"/>
              </a:rPr>
              <a:t>0010 1010</a:t>
            </a:r>
            <a:endParaRPr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711012"/>
                </a:solidFill>
                <a:latin typeface="Arial"/>
                <a:ea typeface="Arial"/>
                <a:cs typeface="Arial"/>
                <a:sym typeface="Arial"/>
              </a:rPr>
              <a:t>1010 0101</a:t>
            </a:r>
            <a:endParaRPr sz="1200" dirty="0"/>
          </a:p>
        </p:txBody>
      </p:sp>
      <p:sp>
        <p:nvSpPr>
          <p:cNvPr id="222" name="Google Shape;222;p7"/>
          <p:cNvSpPr/>
          <p:nvPr/>
        </p:nvSpPr>
        <p:spPr>
          <a:xfrm>
            <a:off x="632143" y="4069638"/>
            <a:ext cx="594000" cy="5940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7"/>
          <p:cNvSpPr/>
          <p:nvPr/>
        </p:nvSpPr>
        <p:spPr>
          <a:xfrm>
            <a:off x="3288633" y="4069638"/>
            <a:ext cx="594000" cy="5940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7"/>
          <p:cNvSpPr/>
          <p:nvPr/>
        </p:nvSpPr>
        <p:spPr>
          <a:xfrm>
            <a:off x="6084168" y="4069638"/>
            <a:ext cx="594000" cy="594000"/>
          </a:xfrm>
          <a:prstGeom prst="rect">
            <a:avLst/>
          </a:prstGeom>
          <a:solidFill>
            <a:srgbClr val="7B7B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7"/>
          <p:cNvSpPr/>
          <p:nvPr/>
        </p:nvSpPr>
        <p:spPr>
          <a:xfrm>
            <a:off x="1226143" y="4069638"/>
            <a:ext cx="1603767" cy="59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Símbolos</a:t>
            </a:r>
            <a:endParaRPr/>
          </a:p>
        </p:txBody>
      </p:sp>
      <p:sp>
        <p:nvSpPr>
          <p:cNvPr id="226" name="Google Shape;226;p7"/>
          <p:cNvSpPr/>
          <p:nvPr/>
        </p:nvSpPr>
        <p:spPr>
          <a:xfrm>
            <a:off x="3882633" y="4069638"/>
            <a:ext cx="1603767" cy="59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Combinação</a:t>
            </a:r>
            <a:endParaRPr/>
          </a:p>
        </p:txBody>
      </p:sp>
      <p:sp>
        <p:nvSpPr>
          <p:cNvPr id="227" name="Google Shape;227;p7"/>
          <p:cNvSpPr/>
          <p:nvPr/>
        </p:nvSpPr>
        <p:spPr>
          <a:xfrm>
            <a:off x="6678168" y="4069638"/>
            <a:ext cx="1603767" cy="59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Base Numérica</a:t>
            </a:r>
            <a:endParaRPr/>
          </a:p>
        </p:txBody>
      </p:sp>
      <p:sp>
        <p:nvSpPr>
          <p:cNvPr id="228" name="Google Shape;228;p7"/>
          <p:cNvSpPr txBox="1"/>
          <p:nvPr/>
        </p:nvSpPr>
        <p:spPr>
          <a:xfrm>
            <a:off x="632143" y="4725144"/>
            <a:ext cx="219776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A diferença entre nós e o computador, é que ele possui apenas </a:t>
            </a:r>
            <a:r>
              <a:rPr lang="pt-BR" sz="1600" b="1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Dois</a:t>
            </a:r>
            <a:r>
              <a:rPr lang="pt-BR" sz="1600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600" b="1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símbolos</a:t>
            </a:r>
            <a:r>
              <a:rPr lang="pt-BR" sz="1600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 para contar: </a:t>
            </a:r>
            <a:r>
              <a:rPr lang="pt-BR" sz="1600" b="1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1600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 (ligado) e </a:t>
            </a:r>
            <a:r>
              <a:rPr lang="pt-BR" sz="1600" b="1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600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 (Desligado).</a:t>
            </a:r>
            <a:endParaRPr/>
          </a:p>
        </p:txBody>
      </p:sp>
      <p:sp>
        <p:nvSpPr>
          <p:cNvPr id="229" name="Google Shape;229;p7"/>
          <p:cNvSpPr txBox="1"/>
          <p:nvPr/>
        </p:nvSpPr>
        <p:spPr>
          <a:xfrm>
            <a:off x="3288633" y="4725144"/>
            <a:ext cx="219776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Da mesma forma que nós, o computador </a:t>
            </a:r>
            <a:r>
              <a:rPr lang="pt-BR" sz="1600" b="1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combina esses dois símbolos para gerar números.</a:t>
            </a:r>
            <a:endParaRPr/>
          </a:p>
        </p:txBody>
      </p:sp>
      <p:sp>
        <p:nvSpPr>
          <p:cNvPr id="230" name="Google Shape;230;p7"/>
          <p:cNvSpPr txBox="1"/>
          <p:nvPr/>
        </p:nvSpPr>
        <p:spPr>
          <a:xfrm>
            <a:off x="6084168" y="4725144"/>
            <a:ext cx="219776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7C7C7C"/>
                </a:solidFill>
                <a:latin typeface="Arial"/>
                <a:ea typeface="Arial"/>
                <a:cs typeface="Arial"/>
                <a:sym typeface="Arial"/>
              </a:rPr>
              <a:t>Semelhante a base decimal, a </a:t>
            </a:r>
            <a:r>
              <a:rPr lang="pt-BR" sz="1600" b="1">
                <a:solidFill>
                  <a:srgbClr val="7C7C7C"/>
                </a:solidFill>
                <a:latin typeface="Arial"/>
                <a:ea typeface="Arial"/>
                <a:cs typeface="Arial"/>
                <a:sym typeface="Arial"/>
              </a:rPr>
              <a:t>BASE</a:t>
            </a:r>
            <a:r>
              <a:rPr lang="pt-BR" sz="1600">
                <a:solidFill>
                  <a:srgbClr val="7C7C7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600" b="1">
                <a:solidFill>
                  <a:srgbClr val="7C7C7C"/>
                </a:solidFill>
                <a:latin typeface="Arial"/>
                <a:ea typeface="Arial"/>
                <a:cs typeface="Arial"/>
                <a:sym typeface="Arial"/>
              </a:rPr>
              <a:t>BINÁRIA</a:t>
            </a:r>
            <a:r>
              <a:rPr lang="pt-BR" sz="1600">
                <a:solidFill>
                  <a:srgbClr val="7C7C7C"/>
                </a:solidFill>
                <a:latin typeface="Arial"/>
                <a:ea typeface="Arial"/>
                <a:cs typeface="Arial"/>
                <a:sym typeface="Arial"/>
              </a:rPr>
              <a:t> atribui cada “casa” com o valor de </a:t>
            </a:r>
            <a:r>
              <a:rPr lang="pt-BR" sz="1600" b="1">
                <a:solidFill>
                  <a:srgbClr val="7C7C7C"/>
                </a:solidFill>
                <a:latin typeface="Arial"/>
                <a:ea typeface="Arial"/>
                <a:cs typeface="Arial"/>
                <a:sym typeface="Arial"/>
              </a:rPr>
              <a:t>base 2.</a:t>
            </a:r>
            <a:endParaRPr/>
          </a:p>
        </p:txBody>
      </p:sp>
      <p:grpSp>
        <p:nvGrpSpPr>
          <p:cNvPr id="231" name="Google Shape;231;p7" descr="{&quot;Key&quot;:&quot;POWER_USER_SHAPE_ICON&quot;,&quot;Value&quot;:&quot;POWER_USER_SHAPE_ICON_STYLE_1&quot;}"/>
          <p:cNvGrpSpPr/>
          <p:nvPr/>
        </p:nvGrpSpPr>
        <p:grpSpPr>
          <a:xfrm>
            <a:off x="3392094" y="4119863"/>
            <a:ext cx="401467" cy="463459"/>
            <a:chOff x="8" y="8"/>
            <a:chExt cx="408" cy="471"/>
          </a:xfrm>
        </p:grpSpPr>
        <p:sp>
          <p:nvSpPr>
            <p:cNvPr id="232" name="Google Shape;232;p7"/>
            <p:cNvSpPr/>
            <p:nvPr/>
          </p:nvSpPr>
          <p:spPr>
            <a:xfrm>
              <a:off x="285" y="298"/>
              <a:ext cx="37" cy="3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20" y="298"/>
              <a:ext cx="37" cy="3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221" y="264"/>
              <a:ext cx="56" cy="5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295" y="345"/>
              <a:ext cx="39" cy="86"/>
            </a:xfrm>
            <a:custGeom>
              <a:avLst/>
              <a:gdLst/>
              <a:ahLst/>
              <a:cxnLst/>
              <a:rect l="l" t="t" r="r" b="b"/>
              <a:pathLst>
                <a:path w="103" h="229" extrusionOk="0">
                  <a:moveTo>
                    <a:pt x="103" y="229"/>
                  </a:moveTo>
                  <a:lnTo>
                    <a:pt x="20" y="229"/>
                  </a:lnTo>
                  <a:lnTo>
                    <a:pt x="20" y="76"/>
                  </a:lnTo>
                  <a:cubicBezTo>
                    <a:pt x="20" y="50"/>
                    <a:pt x="12" y="25"/>
                    <a:pt x="0" y="4"/>
                  </a:cubicBezTo>
                  <a:cubicBezTo>
                    <a:pt x="7" y="2"/>
                    <a:pt x="15" y="0"/>
                    <a:pt x="23" y="0"/>
                  </a:cubicBezTo>
                  <a:cubicBezTo>
                    <a:pt x="67" y="0"/>
                    <a:pt x="103" y="36"/>
                    <a:pt x="103" y="81"/>
                  </a:cubicBezTo>
                  <a:lnTo>
                    <a:pt x="103" y="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66" y="264"/>
              <a:ext cx="55" cy="5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8" y="345"/>
              <a:ext cx="39" cy="86"/>
            </a:xfrm>
            <a:custGeom>
              <a:avLst/>
              <a:gdLst/>
              <a:ahLst/>
              <a:cxnLst/>
              <a:rect l="l" t="t" r="r" b="b"/>
              <a:pathLst>
                <a:path w="104" h="229" extrusionOk="0">
                  <a:moveTo>
                    <a:pt x="81" y="0"/>
                  </a:moveTo>
                  <a:cubicBezTo>
                    <a:pt x="89" y="0"/>
                    <a:pt x="96" y="2"/>
                    <a:pt x="104" y="4"/>
                  </a:cubicBezTo>
                  <a:cubicBezTo>
                    <a:pt x="91" y="25"/>
                    <a:pt x="83" y="50"/>
                    <a:pt x="83" y="76"/>
                  </a:cubicBezTo>
                  <a:lnTo>
                    <a:pt x="83" y="229"/>
                  </a:lnTo>
                  <a:lnTo>
                    <a:pt x="0" y="229"/>
                  </a:lnTo>
                  <a:lnTo>
                    <a:pt x="0" y="81"/>
                  </a:lnTo>
                  <a:cubicBezTo>
                    <a:pt x="0" y="36"/>
                    <a:pt x="36" y="0"/>
                    <a:pt x="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130" y="209"/>
              <a:ext cx="82" cy="8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236" y="330"/>
              <a:ext cx="57" cy="123"/>
            </a:xfrm>
            <a:custGeom>
              <a:avLst/>
              <a:gdLst/>
              <a:ahLst/>
              <a:cxnLst/>
              <a:rect l="l" t="t" r="r" b="b"/>
              <a:pathLst>
                <a:path w="150" h="327" extrusionOk="0">
                  <a:moveTo>
                    <a:pt x="150" y="327"/>
                  </a:moveTo>
                  <a:lnTo>
                    <a:pt x="22" y="327"/>
                  </a:lnTo>
                  <a:lnTo>
                    <a:pt x="22" y="94"/>
                  </a:lnTo>
                  <a:cubicBezTo>
                    <a:pt x="22" y="62"/>
                    <a:pt x="14" y="32"/>
                    <a:pt x="0" y="5"/>
                  </a:cubicBezTo>
                  <a:cubicBezTo>
                    <a:pt x="11" y="2"/>
                    <a:pt x="22" y="0"/>
                    <a:pt x="33" y="0"/>
                  </a:cubicBezTo>
                  <a:cubicBezTo>
                    <a:pt x="98" y="0"/>
                    <a:pt x="150" y="52"/>
                    <a:pt x="150" y="117"/>
                  </a:cubicBezTo>
                  <a:lnTo>
                    <a:pt x="150" y="3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49" y="330"/>
              <a:ext cx="57" cy="123"/>
            </a:xfrm>
            <a:custGeom>
              <a:avLst/>
              <a:gdLst/>
              <a:ahLst/>
              <a:cxnLst/>
              <a:rect l="l" t="t" r="r" b="b"/>
              <a:pathLst>
                <a:path w="150" h="327" extrusionOk="0">
                  <a:moveTo>
                    <a:pt x="128" y="94"/>
                  </a:moveTo>
                  <a:lnTo>
                    <a:pt x="128" y="327"/>
                  </a:lnTo>
                  <a:lnTo>
                    <a:pt x="0" y="327"/>
                  </a:lnTo>
                  <a:lnTo>
                    <a:pt x="0" y="117"/>
                  </a:lnTo>
                  <a:cubicBezTo>
                    <a:pt x="0" y="52"/>
                    <a:pt x="53" y="0"/>
                    <a:pt x="117" y="0"/>
                  </a:cubicBezTo>
                  <a:cubicBezTo>
                    <a:pt x="129" y="0"/>
                    <a:pt x="139" y="2"/>
                    <a:pt x="150" y="5"/>
                  </a:cubicBezTo>
                  <a:cubicBezTo>
                    <a:pt x="136" y="32"/>
                    <a:pt x="128" y="62"/>
                    <a:pt x="128" y="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107" y="301"/>
              <a:ext cx="128" cy="178"/>
            </a:xfrm>
            <a:custGeom>
              <a:avLst/>
              <a:gdLst/>
              <a:ahLst/>
              <a:cxnLst/>
              <a:rect l="l" t="t" r="r" b="b"/>
              <a:pathLst>
                <a:path w="340" h="471" extrusionOk="0">
                  <a:moveTo>
                    <a:pt x="0" y="471"/>
                  </a:moveTo>
                  <a:lnTo>
                    <a:pt x="340" y="471"/>
                  </a:lnTo>
                  <a:lnTo>
                    <a:pt x="340" y="170"/>
                  </a:lnTo>
                  <a:cubicBezTo>
                    <a:pt x="340" y="76"/>
                    <a:pt x="264" y="0"/>
                    <a:pt x="170" y="0"/>
                  </a:cubicBezTo>
                  <a:cubicBezTo>
                    <a:pt x="76" y="0"/>
                    <a:pt x="0" y="76"/>
                    <a:pt x="0" y="170"/>
                  </a:cubicBezTo>
                  <a:lnTo>
                    <a:pt x="0" y="4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163" y="8"/>
              <a:ext cx="253" cy="230"/>
            </a:xfrm>
            <a:custGeom>
              <a:avLst/>
              <a:gdLst/>
              <a:ahLst/>
              <a:cxnLst/>
              <a:rect l="l" t="t" r="r" b="b"/>
              <a:pathLst>
                <a:path w="675" h="611" extrusionOk="0">
                  <a:moveTo>
                    <a:pt x="551" y="0"/>
                  </a:moveTo>
                  <a:lnTo>
                    <a:pt x="123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326"/>
                  </a:lnTo>
                  <a:cubicBezTo>
                    <a:pt x="0" y="394"/>
                    <a:pt x="55" y="449"/>
                    <a:pt x="123" y="449"/>
                  </a:cubicBezTo>
                  <a:lnTo>
                    <a:pt x="167" y="449"/>
                  </a:lnTo>
                  <a:lnTo>
                    <a:pt x="167" y="611"/>
                  </a:lnTo>
                  <a:lnTo>
                    <a:pt x="329" y="449"/>
                  </a:lnTo>
                  <a:lnTo>
                    <a:pt x="551" y="449"/>
                  </a:lnTo>
                  <a:cubicBezTo>
                    <a:pt x="619" y="449"/>
                    <a:pt x="675" y="394"/>
                    <a:pt x="675" y="326"/>
                  </a:cubicBezTo>
                  <a:lnTo>
                    <a:pt x="675" y="123"/>
                  </a:lnTo>
                  <a:cubicBezTo>
                    <a:pt x="675" y="55"/>
                    <a:pt x="619" y="0"/>
                    <a:pt x="551" y="0"/>
                  </a:cubicBezTo>
                  <a:close/>
                  <a:moveTo>
                    <a:pt x="630" y="326"/>
                  </a:moveTo>
                  <a:cubicBezTo>
                    <a:pt x="630" y="370"/>
                    <a:pt x="595" y="405"/>
                    <a:pt x="551" y="405"/>
                  </a:cubicBezTo>
                  <a:lnTo>
                    <a:pt x="311" y="405"/>
                  </a:lnTo>
                  <a:lnTo>
                    <a:pt x="212" y="504"/>
                  </a:lnTo>
                  <a:lnTo>
                    <a:pt x="212" y="405"/>
                  </a:lnTo>
                  <a:lnTo>
                    <a:pt x="123" y="405"/>
                  </a:lnTo>
                  <a:cubicBezTo>
                    <a:pt x="80" y="405"/>
                    <a:pt x="44" y="370"/>
                    <a:pt x="44" y="326"/>
                  </a:cubicBezTo>
                  <a:lnTo>
                    <a:pt x="44" y="123"/>
                  </a:lnTo>
                  <a:cubicBezTo>
                    <a:pt x="44" y="80"/>
                    <a:pt x="80" y="44"/>
                    <a:pt x="123" y="44"/>
                  </a:cubicBezTo>
                  <a:lnTo>
                    <a:pt x="551" y="44"/>
                  </a:lnTo>
                  <a:cubicBezTo>
                    <a:pt x="595" y="44"/>
                    <a:pt x="630" y="80"/>
                    <a:pt x="630" y="123"/>
                  </a:cubicBezTo>
                  <a:lnTo>
                    <a:pt x="630" y="32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7" descr="{&quot;Key&quot;:&quot;POWER_USER_SHAPE_ICON&quot;,&quot;Value&quot;:&quot;POWER_USER_SHAPE_ICON_STYLE_1&quot;}"/>
          <p:cNvSpPr/>
          <p:nvPr/>
        </p:nvSpPr>
        <p:spPr>
          <a:xfrm>
            <a:off x="6135002" y="4148059"/>
            <a:ext cx="483139" cy="460506"/>
          </a:xfrm>
          <a:custGeom>
            <a:avLst/>
            <a:gdLst/>
            <a:ahLst/>
            <a:cxnLst/>
            <a:rect l="l" t="t" r="r" b="b"/>
            <a:pathLst>
              <a:path w="1257" h="1196" extrusionOk="0">
                <a:moveTo>
                  <a:pt x="572" y="499"/>
                </a:moveTo>
                <a:lnTo>
                  <a:pt x="392" y="271"/>
                </a:lnTo>
                <a:lnTo>
                  <a:pt x="26" y="558"/>
                </a:lnTo>
                <a:cubicBezTo>
                  <a:pt x="8" y="536"/>
                  <a:pt x="0" y="492"/>
                  <a:pt x="14" y="465"/>
                </a:cubicBezTo>
                <a:cubicBezTo>
                  <a:pt x="38" y="424"/>
                  <a:pt x="57" y="404"/>
                  <a:pt x="87" y="367"/>
                </a:cubicBezTo>
                <a:lnTo>
                  <a:pt x="284" y="131"/>
                </a:lnTo>
                <a:lnTo>
                  <a:pt x="285" y="132"/>
                </a:lnTo>
                <a:lnTo>
                  <a:pt x="424" y="22"/>
                </a:lnTo>
                <a:lnTo>
                  <a:pt x="523" y="149"/>
                </a:lnTo>
                <a:lnTo>
                  <a:pt x="713" y="0"/>
                </a:lnTo>
                <a:cubicBezTo>
                  <a:pt x="722" y="116"/>
                  <a:pt x="722" y="116"/>
                  <a:pt x="583" y="225"/>
                </a:cubicBezTo>
                <a:lnTo>
                  <a:pt x="662" y="326"/>
                </a:lnTo>
                <a:cubicBezTo>
                  <a:pt x="801" y="217"/>
                  <a:pt x="801" y="217"/>
                  <a:pt x="912" y="254"/>
                </a:cubicBezTo>
                <a:lnTo>
                  <a:pt x="721" y="402"/>
                </a:lnTo>
                <a:lnTo>
                  <a:pt x="1257" y="1087"/>
                </a:lnTo>
                <a:lnTo>
                  <a:pt x="1117" y="1196"/>
                </a:lnTo>
                <a:lnTo>
                  <a:pt x="681" y="638"/>
                </a:lnTo>
                <a:lnTo>
                  <a:pt x="404" y="773"/>
                </a:lnTo>
                <a:cubicBezTo>
                  <a:pt x="362" y="793"/>
                  <a:pt x="338" y="807"/>
                  <a:pt x="292" y="820"/>
                </a:cubicBezTo>
                <a:cubicBezTo>
                  <a:pt x="262" y="827"/>
                  <a:pt x="222" y="809"/>
                  <a:pt x="204" y="786"/>
                </a:cubicBezTo>
                <a:cubicBezTo>
                  <a:pt x="326" y="687"/>
                  <a:pt x="446" y="593"/>
                  <a:pt x="572" y="49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7" descr="{&quot;Key&quot;:&quot;POWER_USER_SHAPE_ICON&quot;,&quot;Value&quot;:&quot;POWER_USER_SHAPE_ICON_STYLE_1&quot;}"/>
          <p:cNvSpPr/>
          <p:nvPr/>
        </p:nvSpPr>
        <p:spPr>
          <a:xfrm>
            <a:off x="721070" y="4096691"/>
            <a:ext cx="402648" cy="509804"/>
          </a:xfrm>
          <a:custGeom>
            <a:avLst/>
            <a:gdLst/>
            <a:ahLst/>
            <a:cxnLst/>
            <a:rect l="l" t="t" r="r" b="b"/>
            <a:pathLst>
              <a:path w="990" h="1250" extrusionOk="0">
                <a:moveTo>
                  <a:pt x="990" y="130"/>
                </a:moveTo>
                <a:cubicBezTo>
                  <a:pt x="990" y="58"/>
                  <a:pt x="931" y="0"/>
                  <a:pt x="859" y="0"/>
                </a:cubicBezTo>
                <a:cubicBezTo>
                  <a:pt x="788" y="0"/>
                  <a:pt x="729" y="58"/>
                  <a:pt x="729" y="130"/>
                </a:cubicBezTo>
                <a:cubicBezTo>
                  <a:pt x="729" y="193"/>
                  <a:pt x="774" y="246"/>
                  <a:pt x="833" y="258"/>
                </a:cubicBezTo>
                <a:lnTo>
                  <a:pt x="833" y="456"/>
                </a:lnTo>
                <a:lnTo>
                  <a:pt x="521" y="702"/>
                </a:lnTo>
                <a:lnTo>
                  <a:pt x="521" y="466"/>
                </a:lnTo>
                <a:cubicBezTo>
                  <a:pt x="580" y="454"/>
                  <a:pt x="625" y="401"/>
                  <a:pt x="625" y="339"/>
                </a:cubicBezTo>
                <a:cubicBezTo>
                  <a:pt x="625" y="267"/>
                  <a:pt x="567" y="208"/>
                  <a:pt x="495" y="208"/>
                </a:cubicBezTo>
                <a:cubicBezTo>
                  <a:pt x="423" y="208"/>
                  <a:pt x="365" y="267"/>
                  <a:pt x="365" y="339"/>
                </a:cubicBezTo>
                <a:cubicBezTo>
                  <a:pt x="365" y="401"/>
                  <a:pt x="409" y="454"/>
                  <a:pt x="469" y="466"/>
                </a:cubicBezTo>
                <a:lnTo>
                  <a:pt x="469" y="702"/>
                </a:lnTo>
                <a:lnTo>
                  <a:pt x="156" y="456"/>
                </a:lnTo>
                <a:lnTo>
                  <a:pt x="156" y="258"/>
                </a:lnTo>
                <a:cubicBezTo>
                  <a:pt x="216" y="246"/>
                  <a:pt x="260" y="193"/>
                  <a:pt x="260" y="130"/>
                </a:cubicBezTo>
                <a:cubicBezTo>
                  <a:pt x="260" y="58"/>
                  <a:pt x="202" y="0"/>
                  <a:pt x="130" y="0"/>
                </a:cubicBezTo>
                <a:cubicBezTo>
                  <a:pt x="58" y="0"/>
                  <a:pt x="0" y="58"/>
                  <a:pt x="0" y="130"/>
                </a:cubicBezTo>
                <a:cubicBezTo>
                  <a:pt x="0" y="193"/>
                  <a:pt x="45" y="246"/>
                  <a:pt x="104" y="258"/>
                </a:cubicBezTo>
                <a:lnTo>
                  <a:pt x="104" y="481"/>
                </a:lnTo>
                <a:lnTo>
                  <a:pt x="469" y="768"/>
                </a:lnTo>
                <a:lnTo>
                  <a:pt x="469" y="992"/>
                </a:lnTo>
                <a:cubicBezTo>
                  <a:pt x="409" y="1004"/>
                  <a:pt x="365" y="1057"/>
                  <a:pt x="365" y="1120"/>
                </a:cubicBezTo>
                <a:cubicBezTo>
                  <a:pt x="365" y="1192"/>
                  <a:pt x="423" y="1250"/>
                  <a:pt x="495" y="1250"/>
                </a:cubicBezTo>
                <a:cubicBezTo>
                  <a:pt x="567" y="1250"/>
                  <a:pt x="625" y="1192"/>
                  <a:pt x="625" y="1120"/>
                </a:cubicBezTo>
                <a:cubicBezTo>
                  <a:pt x="625" y="1057"/>
                  <a:pt x="580" y="1004"/>
                  <a:pt x="521" y="992"/>
                </a:cubicBezTo>
                <a:lnTo>
                  <a:pt x="521" y="768"/>
                </a:lnTo>
                <a:lnTo>
                  <a:pt x="885" y="481"/>
                </a:lnTo>
                <a:lnTo>
                  <a:pt x="885" y="258"/>
                </a:lnTo>
                <a:cubicBezTo>
                  <a:pt x="945" y="246"/>
                  <a:pt x="990" y="193"/>
                  <a:pt x="990" y="130"/>
                </a:cubicBezTo>
                <a:close/>
                <a:moveTo>
                  <a:pt x="52" y="130"/>
                </a:moveTo>
                <a:cubicBezTo>
                  <a:pt x="52" y="87"/>
                  <a:pt x="87" y="52"/>
                  <a:pt x="130" y="52"/>
                </a:cubicBezTo>
                <a:cubicBezTo>
                  <a:pt x="173" y="52"/>
                  <a:pt x="208" y="87"/>
                  <a:pt x="208" y="130"/>
                </a:cubicBezTo>
                <a:cubicBezTo>
                  <a:pt x="208" y="173"/>
                  <a:pt x="173" y="208"/>
                  <a:pt x="130" y="208"/>
                </a:cubicBezTo>
                <a:cubicBezTo>
                  <a:pt x="87" y="208"/>
                  <a:pt x="52" y="173"/>
                  <a:pt x="52" y="130"/>
                </a:cubicBezTo>
                <a:close/>
                <a:moveTo>
                  <a:pt x="859" y="208"/>
                </a:moveTo>
                <a:cubicBezTo>
                  <a:pt x="816" y="208"/>
                  <a:pt x="781" y="173"/>
                  <a:pt x="781" y="130"/>
                </a:cubicBezTo>
                <a:cubicBezTo>
                  <a:pt x="781" y="87"/>
                  <a:pt x="816" y="52"/>
                  <a:pt x="859" y="52"/>
                </a:cubicBezTo>
                <a:cubicBezTo>
                  <a:pt x="902" y="52"/>
                  <a:pt x="938" y="87"/>
                  <a:pt x="938" y="130"/>
                </a:cubicBezTo>
                <a:cubicBezTo>
                  <a:pt x="938" y="173"/>
                  <a:pt x="902" y="208"/>
                  <a:pt x="859" y="20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7"/>
          <p:cNvSpPr txBox="1"/>
          <p:nvPr/>
        </p:nvSpPr>
        <p:spPr>
          <a:xfrm>
            <a:off x="632143" y="2034155"/>
            <a:ext cx="219776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711012"/>
                </a:solidFill>
                <a:latin typeface="Arial"/>
                <a:ea typeface="Arial"/>
                <a:cs typeface="Arial"/>
                <a:sym typeface="Arial"/>
              </a:rPr>
              <a:t>1 = Ligado</a:t>
            </a:r>
            <a:endParaRPr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711012"/>
                </a:solidFill>
                <a:latin typeface="Arial"/>
                <a:ea typeface="Arial"/>
                <a:cs typeface="Arial"/>
                <a:sym typeface="Arial"/>
              </a:rPr>
              <a:t>0 = Desligado</a:t>
            </a:r>
            <a:endParaRPr sz="1200" dirty="0"/>
          </a:p>
        </p:txBody>
      </p:sp>
      <p:pic>
        <p:nvPicPr>
          <p:cNvPr id="246" name="Google Shape;246;p7" descr="Binary to Decimal Converter | Calculato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4480" y="1081115"/>
            <a:ext cx="3048000" cy="2748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Bits e Bytes</a:t>
            </a:r>
            <a:endParaRPr/>
          </a:p>
        </p:txBody>
      </p:sp>
      <p:sp>
        <p:nvSpPr>
          <p:cNvPr id="252" name="Google Shape;252;p8"/>
          <p:cNvSpPr txBox="1"/>
          <p:nvPr/>
        </p:nvSpPr>
        <p:spPr>
          <a:xfrm>
            <a:off x="395536" y="1649145"/>
            <a:ext cx="4176463" cy="141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</a:t>
            </a:r>
            <a:r>
              <a:rPr lang="pt-BR" sz="1600" b="1" i="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BIT</a:t>
            </a:r>
            <a:r>
              <a:rPr lang="pt-BR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é a unidade fundamental de informação em sistemas computacionais, representando um dígito binário que pode ser 0 ou 1. 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a menor unidade de armazenamento e processamento de dados em um computador, sendo a base para todas as operações digitais.</a:t>
            </a:r>
            <a:endParaRPr sz="1200" dirty="0"/>
          </a:p>
        </p:txBody>
      </p:sp>
      <p:sp>
        <p:nvSpPr>
          <p:cNvPr id="253" name="Google Shape;253;p8"/>
          <p:cNvSpPr txBox="1"/>
          <p:nvPr/>
        </p:nvSpPr>
        <p:spPr>
          <a:xfrm>
            <a:off x="395535" y="3423504"/>
            <a:ext cx="4176463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</a:t>
            </a:r>
            <a:r>
              <a:rPr lang="pt-BR" sz="1600" b="1" i="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BYTE</a:t>
            </a:r>
            <a:r>
              <a:rPr lang="pt-BR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é uma unidade de armazenamento de dados que consiste em 8 bits. Ele é usado para medir o tamanho ou capacidade de memória, sendo capaz de representar um único caractere alfanumérico ou um pequeno conjunto de números. O byte é amplamente utilizado para descrever o tamanho de arquivos, a capacidade de armazenamento de dispositivos e a taxa de transferência de dados.</a:t>
            </a:r>
            <a:endParaRPr sz="1200" dirty="0"/>
          </a:p>
        </p:txBody>
      </p:sp>
      <p:pic>
        <p:nvPicPr>
          <p:cNvPr id="254" name="Google Shape;254;p8" descr="Computer Bit and By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8024" y="1551562"/>
            <a:ext cx="4109686" cy="4109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Simplificando Bytes com Hexadecimal</a:t>
            </a:r>
            <a:endParaRPr/>
          </a:p>
        </p:txBody>
      </p:sp>
      <p:grpSp>
        <p:nvGrpSpPr>
          <p:cNvPr id="260" name="Google Shape;260;p9"/>
          <p:cNvGrpSpPr/>
          <p:nvPr/>
        </p:nvGrpSpPr>
        <p:grpSpPr>
          <a:xfrm rot="900000">
            <a:off x="47867" y="1958011"/>
            <a:ext cx="1391677" cy="1391677"/>
            <a:chOff x="2955023" y="2855911"/>
            <a:chExt cx="2041126" cy="2041126"/>
          </a:xfrm>
        </p:grpSpPr>
        <p:sp>
          <p:nvSpPr>
            <p:cNvPr id="261" name="Google Shape;261;p9"/>
            <p:cNvSpPr/>
            <p:nvPr/>
          </p:nvSpPr>
          <p:spPr>
            <a:xfrm>
              <a:off x="3117231" y="3018119"/>
              <a:ext cx="1716710" cy="1716710"/>
            </a:xfrm>
            <a:prstGeom prst="donut">
              <a:avLst>
                <a:gd name="adj" fmla="val 7139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sx="102000" sy="102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2" name="Google Shape;262;p9"/>
            <p:cNvGrpSpPr/>
            <p:nvPr/>
          </p:nvGrpSpPr>
          <p:grpSpPr>
            <a:xfrm>
              <a:off x="3888066" y="2855911"/>
              <a:ext cx="175040" cy="2041126"/>
              <a:chOff x="8229799" y="2768458"/>
              <a:chExt cx="175040" cy="2041126"/>
            </a:xfrm>
          </p:grpSpPr>
          <p:sp>
            <p:nvSpPr>
              <p:cNvPr id="263" name="Google Shape;263;p9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9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" name="Google Shape;265;p9"/>
            <p:cNvGrpSpPr/>
            <p:nvPr/>
          </p:nvGrpSpPr>
          <p:grpSpPr>
            <a:xfrm rot="5400000">
              <a:off x="3888066" y="2855911"/>
              <a:ext cx="175040" cy="2041126"/>
              <a:chOff x="8229799" y="2768458"/>
              <a:chExt cx="175040" cy="2041126"/>
            </a:xfrm>
          </p:grpSpPr>
          <p:sp>
            <p:nvSpPr>
              <p:cNvPr id="266" name="Google Shape;266;p9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" name="Google Shape;268;p9"/>
            <p:cNvGrpSpPr/>
            <p:nvPr/>
          </p:nvGrpSpPr>
          <p:grpSpPr>
            <a:xfrm rot="1800000">
              <a:off x="3888066" y="2855911"/>
              <a:ext cx="175040" cy="2041126"/>
              <a:chOff x="8229799" y="2768458"/>
              <a:chExt cx="175040" cy="2041126"/>
            </a:xfrm>
          </p:grpSpPr>
          <p:sp>
            <p:nvSpPr>
              <p:cNvPr id="269" name="Google Shape;269;p9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9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" name="Google Shape;271;p9"/>
            <p:cNvGrpSpPr/>
            <p:nvPr/>
          </p:nvGrpSpPr>
          <p:grpSpPr>
            <a:xfrm rot="3600000">
              <a:off x="3888066" y="2855911"/>
              <a:ext cx="175040" cy="2041126"/>
              <a:chOff x="8229799" y="2768458"/>
              <a:chExt cx="175040" cy="2041126"/>
            </a:xfrm>
          </p:grpSpPr>
          <p:sp>
            <p:nvSpPr>
              <p:cNvPr id="272" name="Google Shape;272;p9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9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" name="Google Shape;274;p9"/>
            <p:cNvGrpSpPr/>
            <p:nvPr/>
          </p:nvGrpSpPr>
          <p:grpSpPr>
            <a:xfrm rot="7200000">
              <a:off x="3888066" y="2855911"/>
              <a:ext cx="175040" cy="2041126"/>
              <a:chOff x="8229799" y="2768458"/>
              <a:chExt cx="175040" cy="2041126"/>
            </a:xfrm>
          </p:grpSpPr>
          <p:sp>
            <p:nvSpPr>
              <p:cNvPr id="275" name="Google Shape;275;p9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9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" name="Google Shape;277;p9"/>
            <p:cNvGrpSpPr/>
            <p:nvPr/>
          </p:nvGrpSpPr>
          <p:grpSpPr>
            <a:xfrm rot="9000000">
              <a:off x="3888066" y="2855911"/>
              <a:ext cx="175040" cy="2041126"/>
              <a:chOff x="8229799" y="2768458"/>
              <a:chExt cx="175040" cy="2041126"/>
            </a:xfrm>
          </p:grpSpPr>
          <p:sp>
            <p:nvSpPr>
              <p:cNvPr id="278" name="Google Shape;278;p9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9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0" name="Google Shape;280;p9"/>
            <p:cNvSpPr/>
            <p:nvPr/>
          </p:nvSpPr>
          <p:spPr>
            <a:xfrm rot="-900000">
              <a:off x="3269172" y="3175844"/>
              <a:ext cx="1408186" cy="1408186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sx="102000" sy="102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EA6D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" name="Google Shape;281;p9"/>
          <p:cNvGrpSpPr/>
          <p:nvPr/>
        </p:nvGrpSpPr>
        <p:grpSpPr>
          <a:xfrm>
            <a:off x="1193574" y="2680784"/>
            <a:ext cx="1391677" cy="1391677"/>
            <a:chOff x="5517577" y="2855912"/>
            <a:chExt cx="2041126" cy="2041126"/>
          </a:xfrm>
        </p:grpSpPr>
        <p:sp>
          <p:nvSpPr>
            <p:cNvPr id="282" name="Google Shape;282;p9"/>
            <p:cNvSpPr/>
            <p:nvPr/>
          </p:nvSpPr>
          <p:spPr>
            <a:xfrm>
              <a:off x="5679785" y="3018120"/>
              <a:ext cx="1716710" cy="1716710"/>
            </a:xfrm>
            <a:prstGeom prst="donut">
              <a:avLst>
                <a:gd name="adj" fmla="val 7139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sx="102000" sy="102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3" name="Google Shape;283;p9"/>
            <p:cNvGrpSpPr/>
            <p:nvPr/>
          </p:nvGrpSpPr>
          <p:grpSpPr>
            <a:xfrm>
              <a:off x="6450620" y="2855912"/>
              <a:ext cx="175040" cy="2041126"/>
              <a:chOff x="8229799" y="2768458"/>
              <a:chExt cx="175040" cy="2041126"/>
            </a:xfrm>
          </p:grpSpPr>
          <p:sp>
            <p:nvSpPr>
              <p:cNvPr id="284" name="Google Shape;284;p9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9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" name="Google Shape;286;p9"/>
            <p:cNvGrpSpPr/>
            <p:nvPr/>
          </p:nvGrpSpPr>
          <p:grpSpPr>
            <a:xfrm rot="5400000">
              <a:off x="6450620" y="2855912"/>
              <a:ext cx="175040" cy="2041126"/>
              <a:chOff x="8229799" y="2768458"/>
              <a:chExt cx="175040" cy="2041126"/>
            </a:xfrm>
          </p:grpSpPr>
          <p:sp>
            <p:nvSpPr>
              <p:cNvPr id="287" name="Google Shape;287;p9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9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" name="Google Shape;289;p9"/>
            <p:cNvGrpSpPr/>
            <p:nvPr/>
          </p:nvGrpSpPr>
          <p:grpSpPr>
            <a:xfrm rot="1800000">
              <a:off x="6450620" y="2855912"/>
              <a:ext cx="175040" cy="2041126"/>
              <a:chOff x="8229799" y="2768458"/>
              <a:chExt cx="175040" cy="2041126"/>
            </a:xfrm>
          </p:grpSpPr>
          <p:sp>
            <p:nvSpPr>
              <p:cNvPr id="290" name="Google Shape;290;p9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9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" name="Google Shape;292;p9"/>
            <p:cNvGrpSpPr/>
            <p:nvPr/>
          </p:nvGrpSpPr>
          <p:grpSpPr>
            <a:xfrm rot="3600000">
              <a:off x="6450620" y="2855912"/>
              <a:ext cx="175040" cy="2041126"/>
              <a:chOff x="8229799" y="2768458"/>
              <a:chExt cx="175040" cy="2041126"/>
            </a:xfrm>
          </p:grpSpPr>
          <p:sp>
            <p:nvSpPr>
              <p:cNvPr id="293" name="Google Shape;293;p9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9"/>
            <p:cNvGrpSpPr/>
            <p:nvPr/>
          </p:nvGrpSpPr>
          <p:grpSpPr>
            <a:xfrm rot="7200000">
              <a:off x="6450620" y="2855912"/>
              <a:ext cx="175040" cy="2041126"/>
              <a:chOff x="8229799" y="2768458"/>
              <a:chExt cx="175040" cy="2041126"/>
            </a:xfrm>
          </p:grpSpPr>
          <p:sp>
            <p:nvSpPr>
              <p:cNvPr id="296" name="Google Shape;296;p9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9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" name="Google Shape;298;p9"/>
            <p:cNvGrpSpPr/>
            <p:nvPr/>
          </p:nvGrpSpPr>
          <p:grpSpPr>
            <a:xfrm rot="9000000">
              <a:off x="6450620" y="2855912"/>
              <a:ext cx="175040" cy="2041126"/>
              <a:chOff x="8229799" y="2768458"/>
              <a:chExt cx="175040" cy="2041126"/>
            </a:xfrm>
          </p:grpSpPr>
          <p:sp>
            <p:nvSpPr>
              <p:cNvPr id="299" name="Google Shape;299;p9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9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9"/>
            <p:cNvSpPr/>
            <p:nvPr/>
          </p:nvSpPr>
          <p:spPr>
            <a:xfrm>
              <a:off x="5831726" y="3175845"/>
              <a:ext cx="1408186" cy="1408186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sx="102000" sy="102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3C48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9"/>
          <p:cNvGrpSpPr/>
          <p:nvPr/>
        </p:nvGrpSpPr>
        <p:grpSpPr>
          <a:xfrm rot="900000">
            <a:off x="49450" y="3403558"/>
            <a:ext cx="1391677" cy="1391677"/>
            <a:chOff x="7964592" y="2855911"/>
            <a:chExt cx="2041126" cy="2041126"/>
          </a:xfrm>
        </p:grpSpPr>
        <p:sp>
          <p:nvSpPr>
            <p:cNvPr id="303" name="Google Shape;303;p9"/>
            <p:cNvSpPr/>
            <p:nvPr/>
          </p:nvSpPr>
          <p:spPr>
            <a:xfrm>
              <a:off x="8126800" y="3018119"/>
              <a:ext cx="1716710" cy="1716710"/>
            </a:xfrm>
            <a:prstGeom prst="donut">
              <a:avLst>
                <a:gd name="adj" fmla="val 7139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sx="102000" sy="102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4" name="Google Shape;304;p9"/>
            <p:cNvGrpSpPr/>
            <p:nvPr/>
          </p:nvGrpSpPr>
          <p:grpSpPr>
            <a:xfrm>
              <a:off x="8897635" y="2855911"/>
              <a:ext cx="175040" cy="2041126"/>
              <a:chOff x="8229799" y="2768458"/>
              <a:chExt cx="175040" cy="2041126"/>
            </a:xfrm>
          </p:grpSpPr>
          <p:sp>
            <p:nvSpPr>
              <p:cNvPr id="305" name="Google Shape;305;p9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9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" name="Google Shape;307;p9"/>
            <p:cNvGrpSpPr/>
            <p:nvPr/>
          </p:nvGrpSpPr>
          <p:grpSpPr>
            <a:xfrm rot="5400000">
              <a:off x="8897635" y="2855911"/>
              <a:ext cx="175040" cy="2041126"/>
              <a:chOff x="8229799" y="2768458"/>
              <a:chExt cx="175040" cy="2041126"/>
            </a:xfrm>
          </p:grpSpPr>
          <p:sp>
            <p:nvSpPr>
              <p:cNvPr id="308" name="Google Shape;308;p9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9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" name="Google Shape;310;p9"/>
            <p:cNvGrpSpPr/>
            <p:nvPr/>
          </p:nvGrpSpPr>
          <p:grpSpPr>
            <a:xfrm rot="1800000">
              <a:off x="8897635" y="2855911"/>
              <a:ext cx="175040" cy="2041126"/>
              <a:chOff x="8229799" y="2768458"/>
              <a:chExt cx="175040" cy="2041126"/>
            </a:xfrm>
          </p:grpSpPr>
          <p:sp>
            <p:nvSpPr>
              <p:cNvPr id="311" name="Google Shape;311;p9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9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" name="Google Shape;313;p9"/>
            <p:cNvGrpSpPr/>
            <p:nvPr/>
          </p:nvGrpSpPr>
          <p:grpSpPr>
            <a:xfrm rot="3600000">
              <a:off x="8897635" y="2855911"/>
              <a:ext cx="175040" cy="2041126"/>
              <a:chOff x="8229799" y="2768458"/>
              <a:chExt cx="175040" cy="2041126"/>
            </a:xfrm>
          </p:grpSpPr>
          <p:sp>
            <p:nvSpPr>
              <p:cNvPr id="314" name="Google Shape;314;p9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9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9"/>
            <p:cNvGrpSpPr/>
            <p:nvPr/>
          </p:nvGrpSpPr>
          <p:grpSpPr>
            <a:xfrm rot="7200000">
              <a:off x="8897635" y="2855911"/>
              <a:ext cx="175040" cy="2041126"/>
              <a:chOff x="8229799" y="2768458"/>
              <a:chExt cx="175040" cy="2041126"/>
            </a:xfrm>
          </p:grpSpPr>
          <p:sp>
            <p:nvSpPr>
              <p:cNvPr id="317" name="Google Shape;317;p9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9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9"/>
            <p:cNvGrpSpPr/>
            <p:nvPr/>
          </p:nvGrpSpPr>
          <p:grpSpPr>
            <a:xfrm rot="9000000">
              <a:off x="8897635" y="2855911"/>
              <a:ext cx="175040" cy="2041126"/>
              <a:chOff x="8229799" y="2768458"/>
              <a:chExt cx="175040" cy="2041126"/>
            </a:xfrm>
          </p:grpSpPr>
          <p:sp>
            <p:nvSpPr>
              <p:cNvPr id="320" name="Google Shape;320;p9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9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2" name="Google Shape;322;p9"/>
            <p:cNvSpPr/>
            <p:nvPr/>
          </p:nvSpPr>
          <p:spPr>
            <a:xfrm rot="-900000">
              <a:off x="8278741" y="3175844"/>
              <a:ext cx="1408186" cy="1408186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7B7B7B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sx="102000" sy="102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41A5E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" name="Google Shape;323;p9"/>
          <p:cNvGrpSpPr/>
          <p:nvPr/>
        </p:nvGrpSpPr>
        <p:grpSpPr>
          <a:xfrm>
            <a:off x="1193574" y="4126331"/>
            <a:ext cx="1391677" cy="1391677"/>
            <a:chOff x="601033" y="2855912"/>
            <a:chExt cx="2041126" cy="2041126"/>
          </a:xfrm>
        </p:grpSpPr>
        <p:sp>
          <p:nvSpPr>
            <p:cNvPr id="324" name="Google Shape;324;p9"/>
            <p:cNvSpPr/>
            <p:nvPr/>
          </p:nvSpPr>
          <p:spPr>
            <a:xfrm>
              <a:off x="763241" y="3018120"/>
              <a:ext cx="1716710" cy="1716710"/>
            </a:xfrm>
            <a:prstGeom prst="donut">
              <a:avLst>
                <a:gd name="adj" fmla="val 7139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sx="102000" sy="102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5" name="Google Shape;325;p9"/>
            <p:cNvGrpSpPr/>
            <p:nvPr/>
          </p:nvGrpSpPr>
          <p:grpSpPr>
            <a:xfrm>
              <a:off x="1534076" y="2855912"/>
              <a:ext cx="175040" cy="2041126"/>
              <a:chOff x="8229799" y="2768458"/>
              <a:chExt cx="175040" cy="2041126"/>
            </a:xfrm>
          </p:grpSpPr>
          <p:sp>
            <p:nvSpPr>
              <p:cNvPr id="326" name="Google Shape;326;p9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9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9"/>
            <p:cNvGrpSpPr/>
            <p:nvPr/>
          </p:nvGrpSpPr>
          <p:grpSpPr>
            <a:xfrm rot="5400000">
              <a:off x="1534076" y="2855912"/>
              <a:ext cx="175040" cy="2041126"/>
              <a:chOff x="8229799" y="2768458"/>
              <a:chExt cx="175040" cy="2041126"/>
            </a:xfrm>
          </p:grpSpPr>
          <p:sp>
            <p:nvSpPr>
              <p:cNvPr id="329" name="Google Shape;329;p9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9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9"/>
            <p:cNvGrpSpPr/>
            <p:nvPr/>
          </p:nvGrpSpPr>
          <p:grpSpPr>
            <a:xfrm rot="1800000">
              <a:off x="1534076" y="2855912"/>
              <a:ext cx="175040" cy="2041126"/>
              <a:chOff x="8229799" y="2768458"/>
              <a:chExt cx="175040" cy="2041126"/>
            </a:xfrm>
          </p:grpSpPr>
          <p:sp>
            <p:nvSpPr>
              <p:cNvPr id="332" name="Google Shape;332;p9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9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" name="Google Shape;334;p9"/>
            <p:cNvGrpSpPr/>
            <p:nvPr/>
          </p:nvGrpSpPr>
          <p:grpSpPr>
            <a:xfrm rot="3600000">
              <a:off x="1534076" y="2855912"/>
              <a:ext cx="175040" cy="2041126"/>
              <a:chOff x="8229799" y="2768458"/>
              <a:chExt cx="175040" cy="2041126"/>
            </a:xfrm>
          </p:grpSpPr>
          <p:sp>
            <p:nvSpPr>
              <p:cNvPr id="335" name="Google Shape;335;p9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9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" name="Google Shape;337;p9"/>
            <p:cNvGrpSpPr/>
            <p:nvPr/>
          </p:nvGrpSpPr>
          <p:grpSpPr>
            <a:xfrm rot="7200000">
              <a:off x="1534076" y="2855912"/>
              <a:ext cx="175040" cy="2041126"/>
              <a:chOff x="8229799" y="2768458"/>
              <a:chExt cx="175040" cy="2041126"/>
            </a:xfrm>
          </p:grpSpPr>
          <p:sp>
            <p:nvSpPr>
              <p:cNvPr id="338" name="Google Shape;338;p9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9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" name="Google Shape;340;p9"/>
            <p:cNvGrpSpPr/>
            <p:nvPr/>
          </p:nvGrpSpPr>
          <p:grpSpPr>
            <a:xfrm rot="9000000">
              <a:off x="1534076" y="2855912"/>
              <a:ext cx="175040" cy="2041126"/>
              <a:chOff x="8229799" y="2768458"/>
              <a:chExt cx="175040" cy="2041126"/>
            </a:xfrm>
          </p:grpSpPr>
          <p:sp>
            <p:nvSpPr>
              <p:cNvPr id="341" name="Google Shape;341;p9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9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>
                  <a:gd name="adj" fmla="val 25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3" name="Google Shape;343;p9"/>
            <p:cNvSpPr/>
            <p:nvPr/>
          </p:nvSpPr>
          <p:spPr>
            <a:xfrm>
              <a:off x="915182" y="3175845"/>
              <a:ext cx="1408186" cy="1408186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BF9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sx="102000" sy="102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FFCF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9"/>
          <p:cNvSpPr/>
          <p:nvPr/>
        </p:nvSpPr>
        <p:spPr>
          <a:xfrm>
            <a:off x="2721486" y="1945640"/>
            <a:ext cx="6213035" cy="84230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6675" tIns="28575" rIns="66675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Imagine um número Binário </a:t>
            </a:r>
            <a:r>
              <a:rPr lang="pt-BR" sz="1400" b="1" i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0101 111 101 000 1100 0011 1111 1111 0000 0000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Já aprendemos que um byte são 8 bits, então esse número tem </a:t>
            </a:r>
            <a:r>
              <a:rPr lang="pt-BR" sz="1400" b="1" i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5 bytes</a:t>
            </a:r>
            <a:r>
              <a:rPr lang="pt-BR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ou </a:t>
            </a:r>
            <a:r>
              <a:rPr lang="pt-BR" sz="1400" b="1" i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32 bits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9"/>
          <p:cNvSpPr/>
          <p:nvPr/>
        </p:nvSpPr>
        <p:spPr>
          <a:xfrm>
            <a:off x="2721487" y="3988886"/>
            <a:ext cx="1850513" cy="121914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6675" tIns="28575" rIns="66675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principio é o mesmo que a Base Decimal e a Base Binária, porém, na Hexadecimal usamos </a:t>
            </a:r>
            <a:r>
              <a:rPr lang="pt-BR" sz="16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16 símbolos.</a:t>
            </a:r>
            <a:endParaRPr sz="1400" b="1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9"/>
          <p:cNvSpPr/>
          <p:nvPr/>
        </p:nvSpPr>
        <p:spPr>
          <a:xfrm>
            <a:off x="2721487" y="2908766"/>
            <a:ext cx="6211452" cy="84230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6675" tIns="28575" rIns="66675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Dá para ver que quanto mais bits tiver um número, mais complicado é para entendermos o que ele significa. Por isso, podemos usar uma outra base numérica, muito comum em sistemas computacionais: </a:t>
            </a:r>
            <a:r>
              <a:rPr lang="pt-BR" sz="16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 Base Hexadecimal.</a:t>
            </a:r>
            <a:endParaRPr sz="1400" b="1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9"/>
          <p:cNvSpPr/>
          <p:nvPr/>
        </p:nvSpPr>
        <p:spPr>
          <a:xfrm>
            <a:off x="6948264" y="4127671"/>
            <a:ext cx="1812735" cy="84230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6675" tIns="28575" rIns="66675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Cada Símbolo representa um valor de </a:t>
            </a:r>
            <a:r>
              <a:rPr lang="pt-BR" sz="14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4 Bits</a:t>
            </a:r>
            <a:endParaRPr/>
          </a:p>
        </p:txBody>
      </p:sp>
      <p:graphicFrame>
        <p:nvGraphicFramePr>
          <p:cNvPr id="348" name="Google Shape;348;p9"/>
          <p:cNvGraphicFramePr/>
          <p:nvPr/>
        </p:nvGraphicFramePr>
        <p:xfrm>
          <a:off x="4932040" y="4105880"/>
          <a:ext cx="1440000" cy="1483400"/>
        </p:xfrm>
        <a:graphic>
          <a:graphicData uri="http://schemas.openxmlformats.org/drawingml/2006/table">
            <a:tbl>
              <a:tblPr firstRow="1" bandRow="1">
                <a:noFill/>
                <a:tableStyleId>{3AAAA8D3-98D9-4A4D-9A0B-D870770931A4}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u="none" strike="noStrike" cap="none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B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F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2882</Words>
  <Application>Microsoft Office PowerPoint</Application>
  <PresentationFormat>Apresentação na tela (4:3)</PresentationFormat>
  <Paragraphs>359</Paragraphs>
  <Slides>32</Slides>
  <Notes>32</Notes>
  <HiddenSlides>2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32</vt:i4>
      </vt:variant>
    </vt:vector>
  </HeadingPairs>
  <TitlesOfParts>
    <vt:vector size="39" baseType="lpstr">
      <vt:lpstr>Calibri</vt:lpstr>
      <vt:lpstr>Charis SIL</vt:lpstr>
      <vt:lpstr>Proxima Nova</vt:lpstr>
      <vt:lpstr>Arial</vt:lpstr>
      <vt:lpstr>Noto Sans Symbols</vt:lpstr>
      <vt:lpstr>Office Theme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Paula</dc:creator>
  <cp:lastModifiedBy>Airton</cp:lastModifiedBy>
  <cp:revision>2</cp:revision>
  <dcterms:created xsi:type="dcterms:W3CDTF">2018-08-18T04:32:45Z</dcterms:created>
  <dcterms:modified xsi:type="dcterms:W3CDTF">2023-08-22T17:23:48Z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